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Lst>
  <p:notesMasterIdLst>
    <p:notesMasterId r:id="rId55"/>
  </p:notesMasterIdLst>
  <p:sldIdLst>
    <p:sldId id="256" r:id="rId2"/>
    <p:sldId id="263" r:id="rId3"/>
    <p:sldId id="264" r:id="rId4"/>
    <p:sldId id="257" r:id="rId5"/>
    <p:sldId id="258" r:id="rId6"/>
    <p:sldId id="259" r:id="rId7"/>
    <p:sldId id="260" r:id="rId8"/>
    <p:sldId id="261" r:id="rId9"/>
    <p:sldId id="262" r:id="rId10"/>
    <p:sldId id="290" r:id="rId11"/>
    <p:sldId id="291" r:id="rId12"/>
    <p:sldId id="292" r:id="rId13"/>
    <p:sldId id="293" r:id="rId14"/>
    <p:sldId id="294" r:id="rId15"/>
    <p:sldId id="295" r:id="rId16"/>
    <p:sldId id="296" r:id="rId17"/>
    <p:sldId id="283" r:id="rId18"/>
    <p:sldId id="284" r:id="rId19"/>
    <p:sldId id="285" r:id="rId20"/>
    <p:sldId id="305" r:id="rId21"/>
    <p:sldId id="286" r:id="rId22"/>
    <p:sldId id="287" r:id="rId23"/>
    <p:sldId id="288" r:id="rId24"/>
    <p:sldId id="301" r:id="rId25"/>
    <p:sldId id="302" r:id="rId26"/>
    <p:sldId id="303" r:id="rId27"/>
    <p:sldId id="306" r:id="rId28"/>
    <p:sldId id="304" r:id="rId29"/>
    <p:sldId id="266" r:id="rId30"/>
    <p:sldId id="269" r:id="rId31"/>
    <p:sldId id="270" r:id="rId32"/>
    <p:sldId id="267" r:id="rId33"/>
    <p:sldId id="268" r:id="rId34"/>
    <p:sldId id="298" r:id="rId35"/>
    <p:sldId id="299" r:id="rId36"/>
    <p:sldId id="300" r:id="rId37"/>
    <p:sldId id="272" r:id="rId38"/>
    <p:sldId id="273" r:id="rId39"/>
    <p:sldId id="274" r:id="rId40"/>
    <p:sldId id="275" r:id="rId41"/>
    <p:sldId id="276" r:id="rId42"/>
    <p:sldId id="277" r:id="rId43"/>
    <p:sldId id="278" r:id="rId44"/>
    <p:sldId id="279" r:id="rId45"/>
    <p:sldId id="307" r:id="rId46"/>
    <p:sldId id="311" r:id="rId47"/>
    <p:sldId id="308" r:id="rId48"/>
    <p:sldId id="310" r:id="rId49"/>
    <p:sldId id="281" r:id="rId50"/>
    <p:sldId id="282" r:id="rId51"/>
    <p:sldId id="297" r:id="rId52"/>
    <p:sldId id="289" r:id="rId53"/>
    <p:sldId id="265" r:id="rId5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DF8D7"/>
    <a:srgbClr val="FFF7E1"/>
    <a:srgbClr val="FFFFFF"/>
    <a:srgbClr val="F4EDD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0986EB-A5A0-1340-8AE9-ED7E93E2A75E}" v="1" dt="2022-04-22T14:48:34.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07" autoAdjust="0"/>
    <p:restoredTop sz="95865"/>
  </p:normalViewPr>
  <p:slideViewPr>
    <p:cSldViewPr snapToGrid="0">
      <p:cViewPr varScale="1">
        <p:scale>
          <a:sx n="73" d="100"/>
          <a:sy n="73" d="100"/>
        </p:scale>
        <p:origin x="-396"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CE02-F0E0-4620-8FD8-A48696D8C712}" type="datetimeFigureOut">
              <a:rPr lang="tr-TR" smtClean="0"/>
              <a:pPr/>
              <a:t>23.04.2022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77DF0-2CD3-4192-8195-387CFA30C9C3}" type="slidenum">
              <a:rPr lang="tr-TR" smtClean="0"/>
              <a:pPr/>
              <a:t>‹#›</a:t>
            </a:fld>
            <a:endParaRPr lang="tr-TR"/>
          </a:p>
        </p:txBody>
      </p:sp>
    </p:spTree>
    <p:extLst>
      <p:ext uri="{BB962C8B-B14F-4D97-AF65-F5344CB8AC3E}">
        <p14:creationId xmlns="" xmlns:p14="http://schemas.microsoft.com/office/powerpoint/2010/main" val="36646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9877DF0-2CD3-4192-8195-387CFA30C9C3}" type="slidenum">
              <a:rPr lang="tr-TR" smtClean="0"/>
              <a:pPr/>
              <a:t>4</a:t>
            </a:fld>
            <a:endParaRPr lang="tr-TR"/>
          </a:p>
        </p:txBody>
      </p:sp>
    </p:spTree>
    <p:extLst>
      <p:ext uri="{BB962C8B-B14F-4D97-AF65-F5344CB8AC3E}">
        <p14:creationId xmlns="" xmlns:p14="http://schemas.microsoft.com/office/powerpoint/2010/main" val="2772856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152135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62515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230390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416264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373311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243916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226471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196229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2573586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329760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4F8C9B74-6C73-4D9A-8CC2-89F8813EF774}" type="datetimeFigureOut">
              <a:rPr lang="tr-TR" smtClean="0"/>
              <a:pPr/>
              <a:t>23.04.2022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3360463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C9B74-6C73-4D9A-8CC2-89F8813EF774}" type="datetimeFigureOut">
              <a:rPr lang="tr-TR" smtClean="0"/>
              <a:pPr/>
              <a:t>23.04.2022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01E7D-956A-4891-A805-5AF453E4E426}" type="slidenum">
              <a:rPr lang="tr-TR" smtClean="0"/>
              <a:pPr/>
              <a:t>‹#›</a:t>
            </a:fld>
            <a:endParaRPr lang="tr-TR"/>
          </a:p>
        </p:txBody>
      </p:sp>
    </p:spTree>
    <p:extLst>
      <p:ext uri="{BB962C8B-B14F-4D97-AF65-F5344CB8AC3E}">
        <p14:creationId xmlns="" xmlns:p14="http://schemas.microsoft.com/office/powerpoint/2010/main" val="182259827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guven.com.tr/saglik-rehberi/cocuklarda-zehirlenme" TargetMode="Externa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handa\OneDrive\Masa&#252;st&#252;\Heimlich%20manevras&#305;.mp4" TargetMode="External"/><Relationship Id="rId5" Type="http://schemas.openxmlformats.org/officeDocument/2006/relationships/image" Target="../media/image80.jpe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doktortakvimi.com/blog/cocuklarda-zehirlenme2" TargetMode="External"/><Relationship Id="rId7" Type="http://schemas.openxmlformats.org/officeDocument/2006/relationships/hyperlink" Target="https://dergipark.org.tr/en/download/article-file/29622"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dergipark.org.tr/en/download/article-file/1216774" TargetMode="External"/><Relationship Id="rId5" Type="http://schemas.openxmlformats.org/officeDocument/2006/relationships/hyperlink" Target="https://www.medicana.com.tr/saglik-rehberi-detay/12122/zehirlenme-belirtileri-nelerdir-zehirlenmede-yapilmasi-gerekenler" TargetMode="External"/><Relationship Id="rId4" Type="http://schemas.openxmlformats.org/officeDocument/2006/relationships/hyperlink" Target="https://www.guven.com.tr/saglik-rehberi/cocuklarda-zehirlenm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stretch>
            <a:fillRect/>
          </a:stretch>
        </p:blipFill>
        <p:spPr>
          <a:xfrm>
            <a:off x="-1" y="0"/>
            <a:ext cx="12192001" cy="6857999"/>
          </a:xfrm>
          <a:prstGeom prst="rect">
            <a:avLst/>
          </a:prstGeom>
        </p:spPr>
      </p:pic>
      <p:sp>
        <p:nvSpPr>
          <p:cNvPr id="2" name="Unvan 1"/>
          <p:cNvSpPr>
            <a:spLocks noGrp="1"/>
          </p:cNvSpPr>
          <p:nvPr>
            <p:ph type="ctrTitle"/>
          </p:nvPr>
        </p:nvSpPr>
        <p:spPr>
          <a:xfrm>
            <a:off x="1412544" y="1512070"/>
            <a:ext cx="9144000" cy="2387600"/>
          </a:xfrm>
        </p:spPr>
        <p:txBody>
          <a:bodyPr/>
          <a:lstStyle/>
          <a:p>
            <a:r>
              <a:rPr lang="tr-TR" b="1" dirty="0">
                <a:solidFill>
                  <a:srgbClr val="FF0000"/>
                </a:solidFill>
                <a:latin typeface="Times New Roman" panose="02020603050405020304" pitchFamily="18" charset="0"/>
                <a:cs typeface="Times New Roman" panose="02020603050405020304" pitchFamily="18" charset="0"/>
              </a:rPr>
              <a:t>EV KAZALARI</a:t>
            </a:r>
          </a:p>
        </p:txBody>
      </p:sp>
      <p:pic>
        <p:nvPicPr>
          <p:cNvPr id="7" name="Resim 6"/>
          <p:cNvPicPr>
            <a:picLocks noChangeAspect="1"/>
          </p:cNvPicPr>
          <p:nvPr/>
        </p:nvPicPr>
        <p:blipFill>
          <a:blip r:embed="rId3" cstate="print"/>
          <a:stretch>
            <a:fillRect/>
          </a:stretch>
        </p:blipFill>
        <p:spPr>
          <a:xfrm>
            <a:off x="177350" y="185406"/>
            <a:ext cx="2988930" cy="2653329"/>
          </a:xfrm>
          <a:prstGeom prst="rect">
            <a:avLst/>
          </a:prstGeom>
          <a:ln>
            <a:noFill/>
          </a:ln>
          <a:effectLst>
            <a:outerShdw blurRad="292100" dist="139700" dir="2700000" algn="tl" rotWithShape="0">
              <a:srgbClr val="333333">
                <a:alpha val="65000"/>
              </a:srgbClr>
            </a:outerShdw>
          </a:effectLst>
        </p:spPr>
      </p:pic>
      <p:pic>
        <p:nvPicPr>
          <p:cNvPr id="8" name="Resim 7"/>
          <p:cNvPicPr>
            <a:picLocks noChangeAspect="1"/>
          </p:cNvPicPr>
          <p:nvPr/>
        </p:nvPicPr>
        <p:blipFill>
          <a:blip r:embed="rId4" cstate="print"/>
          <a:stretch>
            <a:fillRect/>
          </a:stretch>
        </p:blipFill>
        <p:spPr>
          <a:xfrm>
            <a:off x="177350" y="3961098"/>
            <a:ext cx="2988930" cy="2703228"/>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a:blip r:embed="rId5" cstate="print"/>
          <a:stretch>
            <a:fillRect/>
          </a:stretch>
        </p:blipFill>
        <p:spPr>
          <a:xfrm>
            <a:off x="8802807" y="185405"/>
            <a:ext cx="3275462" cy="2762511"/>
          </a:xfrm>
          <a:prstGeom prst="rect">
            <a:avLst/>
          </a:prstGeom>
          <a:ln>
            <a:noFill/>
          </a:ln>
          <a:effectLst>
            <a:outerShdw blurRad="292100" dist="139700" dir="2700000" algn="tl" rotWithShape="0">
              <a:srgbClr val="333333">
                <a:alpha val="65000"/>
              </a:srgbClr>
            </a:outerShdw>
          </a:effectLst>
        </p:spPr>
      </p:pic>
      <p:pic>
        <p:nvPicPr>
          <p:cNvPr id="10" name="Resim 9"/>
          <p:cNvPicPr>
            <a:picLocks noChangeAspect="1"/>
          </p:cNvPicPr>
          <p:nvPr/>
        </p:nvPicPr>
        <p:blipFill>
          <a:blip r:embed="rId6" cstate="print"/>
          <a:stretch>
            <a:fillRect/>
          </a:stretch>
        </p:blipFill>
        <p:spPr>
          <a:xfrm>
            <a:off x="8802807" y="3899670"/>
            <a:ext cx="3275462" cy="2764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887950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529" y="-297"/>
            <a:ext cx="12193057" cy="6858594"/>
          </a:xfrm>
          <a:prstGeom prst="rect">
            <a:avLst/>
          </a:prstGeom>
        </p:spPr>
      </p:pic>
      <p:sp>
        <p:nvSpPr>
          <p:cNvPr id="2" name="Unvan 1"/>
          <p:cNvSpPr>
            <a:spLocks noGrp="1"/>
          </p:cNvSpPr>
          <p:nvPr>
            <p:ph type="title"/>
          </p:nvPr>
        </p:nvSpPr>
        <p:spPr/>
        <p:txBody>
          <a:bodyPr>
            <a:normAutofit/>
          </a:bodyPr>
          <a:lstStyle/>
          <a:p>
            <a:r>
              <a:rPr lang="tr-TR" sz="4000" b="1" dirty="0">
                <a:solidFill>
                  <a:srgbClr val="FF0000"/>
                </a:solidFill>
                <a:latin typeface="Times New Roman" panose="02020603050405020304" pitchFamily="18" charset="0"/>
                <a:cs typeface="Times New Roman" panose="02020603050405020304" pitchFamily="18" charset="0"/>
              </a:rPr>
              <a:t>KESİCİ  ALET  YARALANMALARINDA </a:t>
            </a:r>
            <a:br>
              <a:rPr lang="tr-TR" sz="4000" b="1" dirty="0">
                <a:solidFill>
                  <a:srgbClr val="FF0000"/>
                </a:solidFill>
                <a:latin typeface="Times New Roman" panose="02020603050405020304" pitchFamily="18" charset="0"/>
                <a:cs typeface="Times New Roman" panose="02020603050405020304" pitchFamily="18" charset="0"/>
              </a:rPr>
            </a:br>
            <a:r>
              <a:rPr lang="tr-TR" sz="4000" b="1" dirty="0">
                <a:solidFill>
                  <a:srgbClr val="FF0000"/>
                </a:solidFill>
                <a:latin typeface="Times New Roman" panose="02020603050405020304" pitchFamily="18" charset="0"/>
                <a:cs typeface="Times New Roman" panose="02020603050405020304" pitchFamily="18" charset="0"/>
              </a:rPr>
              <a:t>                    İLK  YARDIM</a:t>
            </a:r>
          </a:p>
        </p:txBody>
      </p:sp>
      <p:sp>
        <p:nvSpPr>
          <p:cNvPr id="3" name="İçerik Yer Tutucusu 2"/>
          <p:cNvSpPr>
            <a:spLocks noGrp="1"/>
          </p:cNvSpPr>
          <p:nvPr>
            <p:ph idx="1"/>
          </p:nvPr>
        </p:nvSpPr>
        <p:spPr>
          <a:xfrm>
            <a:off x="431074" y="1825625"/>
            <a:ext cx="11299372" cy="4351338"/>
          </a:xfrm>
        </p:spPr>
        <p:txBody>
          <a:bodyPr/>
          <a:lstStyle/>
          <a:p>
            <a:pPr marL="457200" indent="-457200" algn="just">
              <a:buFont typeface="+mj-lt"/>
              <a:buAutoNum type="arabicPeriod"/>
            </a:pPr>
            <a:r>
              <a:rPr lang="tr-TR" sz="2400" dirty="0">
                <a:latin typeface="Times New Roman" pitchFamily="18" charset="0"/>
                <a:cs typeface="Times New Roman" pitchFamily="18" charset="0"/>
              </a:rPr>
              <a:t>Küçük kesiklerde kesiği sabun ve suyla yıkayıp, temiz gazlı bezle 5 </a:t>
            </a:r>
            <a:r>
              <a:rPr lang="tr-TR" sz="2400" dirty="0" err="1">
                <a:latin typeface="Times New Roman" pitchFamily="18" charset="0"/>
                <a:cs typeface="Times New Roman" pitchFamily="18" charset="0"/>
              </a:rPr>
              <a:t>dak</a:t>
            </a:r>
            <a:r>
              <a:rPr lang="tr-TR" sz="2400" dirty="0">
                <a:latin typeface="Times New Roman" pitchFamily="18" charset="0"/>
                <a:cs typeface="Times New Roman" pitchFamily="18" charset="0"/>
              </a:rPr>
              <a:t>. boyunca üstüne bastırın.</a:t>
            </a:r>
          </a:p>
          <a:p>
            <a:pPr marL="457200" indent="-457200" algn="just">
              <a:buFont typeface="+mj-lt"/>
              <a:buAutoNum type="arabicPeriod"/>
            </a:pPr>
            <a:r>
              <a:rPr lang="tr-TR" sz="2400" dirty="0">
                <a:latin typeface="Times New Roman" pitchFamily="18" charset="0"/>
                <a:cs typeface="Times New Roman" pitchFamily="18" charset="0"/>
              </a:rPr>
              <a:t>Fışkıran tarzda kanayan kesiklerde hemen hastaneye gidin. Hastaneye ulaşana kadar, yaranın üstüne temiz bir bez ile bastırmaya devam edin. Yaralı </a:t>
            </a:r>
            <a:r>
              <a:rPr lang="tr-TR" sz="2400" dirty="0" err="1">
                <a:latin typeface="Times New Roman" pitchFamily="18" charset="0"/>
                <a:cs typeface="Times New Roman" pitchFamily="18" charset="0"/>
              </a:rPr>
              <a:t>extremite</a:t>
            </a:r>
            <a:r>
              <a:rPr lang="tr-TR" sz="2400" dirty="0">
                <a:latin typeface="Times New Roman" pitchFamily="18" charset="0"/>
                <a:cs typeface="Times New Roman" pitchFamily="18" charset="0"/>
              </a:rPr>
              <a:t> (kol, bacak, parmak vb.) yukarı kaldırılmalıdır.</a:t>
            </a:r>
          </a:p>
          <a:p>
            <a:pPr marL="457200" indent="-457200" algn="just">
              <a:buFont typeface="+mj-lt"/>
              <a:buAutoNum type="arabicPeriod"/>
            </a:pPr>
            <a:r>
              <a:rPr lang="tr-TR" sz="2400" dirty="0">
                <a:latin typeface="Times New Roman" pitchFamily="18" charset="0"/>
                <a:cs typeface="Times New Roman" pitchFamily="18" charset="0"/>
              </a:rPr>
              <a:t>Damarları açan kesikleri için bir doktordan, turnike kullanmayı öğrenin.</a:t>
            </a:r>
          </a:p>
          <a:p>
            <a:pPr marL="457200" indent="-457200" algn="just">
              <a:buFont typeface="+mj-lt"/>
              <a:buAutoNum type="arabicPeriod"/>
            </a:pPr>
            <a:r>
              <a:rPr lang="tr-TR" sz="2400" dirty="0">
                <a:solidFill>
                  <a:srgbClr val="000000"/>
                </a:solidFill>
                <a:latin typeface="Times New Roman" pitchFamily="18" charset="0"/>
                <a:cs typeface="Times New Roman" pitchFamily="18" charset="0"/>
              </a:rPr>
              <a:t>Delici yaralanmalarda, batarak vücutta kırılmış delici cisimleri yerinde bırakarak bir bandajla bölgeyi sargılayın ve doktora başvurun.</a:t>
            </a:r>
          </a:p>
          <a:p>
            <a:pPr marL="457200" indent="-457200" algn="just">
              <a:buFont typeface="+mj-lt"/>
              <a:buAutoNum type="arabicPeriod"/>
            </a:pPr>
            <a:r>
              <a:rPr lang="tr-TR" sz="2400" dirty="0">
                <a:solidFill>
                  <a:srgbClr val="000000"/>
                </a:solidFill>
                <a:latin typeface="Times New Roman" pitchFamily="18" charset="0"/>
                <a:cs typeface="Times New Roman" pitchFamily="18" charset="0"/>
              </a:rPr>
              <a:t>Delici göğüs yaralanmalarında göğüs kafesindeki deliği bantlarla hava ile irtibat etmesin diye kapatın ve acilen hastayı hastaneye ulaştırın.</a:t>
            </a:r>
          </a:p>
          <a:p>
            <a:pPr marL="0" lvl="0" indent="0" algn="just">
              <a:lnSpc>
                <a:spcPct val="100000"/>
              </a:lnSpc>
              <a:spcBef>
                <a:spcPts val="0"/>
              </a:spcBef>
              <a:buNone/>
            </a:pPr>
            <a:endParaRPr lang="tr-TR" sz="1400" dirty="0">
              <a:solidFill>
                <a:prstClr val="black"/>
              </a:solidFill>
              <a:latin typeface="Times New Roman" pitchFamily="18" charset="0"/>
              <a:cs typeface="Times New Roman" pitchFamily="18" charset="0"/>
            </a:endParaRPr>
          </a:p>
          <a:p>
            <a:pPr marL="0" lvl="0" indent="0" algn="just">
              <a:lnSpc>
                <a:spcPct val="100000"/>
              </a:lnSpc>
              <a:spcBef>
                <a:spcPts val="0"/>
              </a:spcBef>
              <a:buNone/>
            </a:pPr>
            <a:r>
              <a:rPr lang="tr-TR" sz="1400" dirty="0">
                <a:solidFill>
                  <a:prstClr val="black"/>
                </a:solidFill>
                <a:latin typeface="Times New Roman" pitchFamily="18" charset="0"/>
                <a:cs typeface="Times New Roman" pitchFamily="18" charset="0"/>
              </a:rPr>
              <a:t>Kesici ve delici yaralanmalar. http://www.evimnet.50megs.com/hom/yardm/kscyardm.htm </a:t>
            </a:r>
          </a:p>
          <a:p>
            <a:pPr marL="0" indent="0" algn="just">
              <a:buNone/>
            </a:pPr>
            <a:endParaRPr lang="tr-TR" sz="2400" dirty="0">
              <a:solidFill>
                <a:srgbClr val="000000"/>
              </a:solidFill>
              <a:latin typeface="Times New Roman" pitchFamily="18" charset="0"/>
              <a:cs typeface="Times New Roman" pitchFamily="18" charset="0"/>
            </a:endParaRPr>
          </a:p>
          <a:p>
            <a:pPr algn="just"/>
            <a:endParaRPr lang="tr-TR" sz="2400" dirty="0">
              <a:solidFill>
                <a:srgbClr val="000000"/>
              </a:solidFill>
              <a:latin typeface="Times New Roman" pitchFamily="18" charset="0"/>
              <a:cs typeface="Times New Roman" pitchFamily="18" charset="0"/>
            </a:endParaRPr>
          </a:p>
          <a:p>
            <a:pPr algn="just"/>
            <a:endParaRPr lang="tr-TR"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2562682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529" y="-297"/>
            <a:ext cx="12193057" cy="6858594"/>
          </a:xfrm>
          <a:prstGeom prst="rect">
            <a:avLst/>
          </a:prstGeom>
        </p:spPr>
      </p:pic>
      <p:sp>
        <p:nvSpPr>
          <p:cNvPr id="3" name="İçerik Yer Tutucusu 2"/>
          <p:cNvSpPr>
            <a:spLocks noGrp="1"/>
          </p:cNvSpPr>
          <p:nvPr>
            <p:ph idx="1"/>
          </p:nvPr>
        </p:nvSpPr>
        <p:spPr>
          <a:xfrm>
            <a:off x="838200" y="2524259"/>
            <a:ext cx="10515600" cy="4092996"/>
          </a:xfrm>
        </p:spPr>
        <p:txBody>
          <a:bodyPr>
            <a:normAutofit lnSpcReduction="10000"/>
          </a:bodyPr>
          <a:lstStyle/>
          <a:p>
            <a:pPr algn="just"/>
            <a:r>
              <a:rPr lang="tr-TR" sz="2400" dirty="0">
                <a:solidFill>
                  <a:srgbClr val="000000"/>
                </a:solidFill>
                <a:latin typeface="Times New Roman" panose="02020603050405020304" pitchFamily="18" charset="0"/>
                <a:cs typeface="Times New Roman" panose="02020603050405020304" pitchFamily="18" charset="0"/>
              </a:rPr>
              <a:t>Yoğun ağrı</a:t>
            </a:r>
          </a:p>
          <a:p>
            <a:pPr algn="just"/>
            <a:r>
              <a:rPr lang="tr-TR" sz="2400" dirty="0">
                <a:solidFill>
                  <a:srgbClr val="000000"/>
                </a:solidFill>
                <a:latin typeface="Times New Roman" panose="02020603050405020304" pitchFamily="18" charset="0"/>
                <a:cs typeface="Times New Roman" panose="02020603050405020304" pitchFamily="18" charset="0"/>
              </a:rPr>
              <a:t>Solunum zorluğu</a:t>
            </a:r>
          </a:p>
          <a:p>
            <a:pPr algn="just"/>
            <a:r>
              <a:rPr lang="tr-TR" sz="2400" dirty="0">
                <a:solidFill>
                  <a:srgbClr val="000000"/>
                </a:solidFill>
                <a:latin typeface="Times New Roman" panose="02020603050405020304" pitchFamily="18" charset="0"/>
                <a:cs typeface="Times New Roman" panose="02020603050405020304" pitchFamily="18" charset="0"/>
              </a:rPr>
              <a:t>Morarma</a:t>
            </a:r>
          </a:p>
          <a:p>
            <a:pPr algn="just"/>
            <a:r>
              <a:rPr lang="tr-TR" sz="2400" dirty="0">
                <a:solidFill>
                  <a:srgbClr val="000000"/>
                </a:solidFill>
                <a:latin typeface="Times New Roman" panose="02020603050405020304" pitchFamily="18" charset="0"/>
                <a:cs typeface="Times New Roman" panose="02020603050405020304" pitchFamily="18" charset="0"/>
              </a:rPr>
              <a:t>Kan tükürme</a:t>
            </a:r>
          </a:p>
          <a:p>
            <a:pPr algn="just"/>
            <a:r>
              <a:rPr lang="tr-TR" sz="2400" dirty="0">
                <a:solidFill>
                  <a:srgbClr val="000000"/>
                </a:solidFill>
                <a:latin typeface="Times New Roman" panose="02020603050405020304" pitchFamily="18" charset="0"/>
                <a:cs typeface="Times New Roman" panose="02020603050405020304" pitchFamily="18" charset="0"/>
              </a:rPr>
              <a:t>Açık </a:t>
            </a:r>
            <a:r>
              <a:rPr lang="tr-TR" sz="2400" dirty="0" err="1">
                <a:solidFill>
                  <a:srgbClr val="000000"/>
                </a:solidFill>
                <a:latin typeface="Times New Roman" panose="02020603050405020304" pitchFamily="18" charset="0"/>
                <a:cs typeface="Times New Roman" panose="02020603050405020304" pitchFamily="18" charset="0"/>
              </a:rPr>
              <a:t>pnömotoraks</a:t>
            </a:r>
            <a:r>
              <a:rPr lang="tr-TR" sz="2400" dirty="0">
                <a:solidFill>
                  <a:srgbClr val="000000"/>
                </a:solidFill>
                <a:latin typeface="Times New Roman" panose="02020603050405020304" pitchFamily="18" charset="0"/>
                <a:cs typeface="Times New Roman" panose="02020603050405020304" pitchFamily="18" charset="0"/>
              </a:rPr>
              <a:t> (Göğüsteki yarada nefes alıyor görüntüsü)</a:t>
            </a:r>
          </a:p>
          <a:p>
            <a:pPr algn="just"/>
            <a:endParaRPr lang="tr-TR" sz="2400" dirty="0">
              <a:solidFill>
                <a:srgbClr val="000000"/>
              </a:solidFill>
              <a:latin typeface="Times New Roman" panose="02020603050405020304" pitchFamily="18" charset="0"/>
              <a:cs typeface="Times New Roman" panose="02020603050405020304" pitchFamily="18" charset="0"/>
            </a:endParaRPr>
          </a:p>
          <a:p>
            <a:pPr algn="just"/>
            <a:endParaRPr lang="tr-TR" sz="2400" dirty="0">
              <a:solidFill>
                <a:srgbClr val="000000"/>
              </a:solidFill>
              <a:latin typeface="Times New Roman" panose="02020603050405020304" pitchFamily="18" charset="0"/>
              <a:cs typeface="Times New Roman" panose="02020603050405020304" pitchFamily="18" charset="0"/>
            </a:endParaRPr>
          </a:p>
          <a:p>
            <a:pPr marL="0" indent="0" algn="just">
              <a:buNone/>
            </a:pPr>
            <a:endParaRPr lang="tr-TR" sz="1400" dirty="0">
              <a:solidFill>
                <a:srgbClr val="000000"/>
              </a:solidFill>
              <a:latin typeface="Times New Roman" panose="02020603050405020304" pitchFamily="18" charset="0"/>
              <a:cs typeface="Times New Roman" panose="02020603050405020304" pitchFamily="18" charset="0"/>
            </a:endParaRPr>
          </a:p>
          <a:p>
            <a:pPr marL="0" indent="0" algn="just">
              <a:buNone/>
            </a:pPr>
            <a:endParaRPr lang="tr-TR" sz="1400" dirty="0">
              <a:solidFill>
                <a:srgbClr val="000000"/>
              </a:solidFill>
              <a:latin typeface="Times New Roman" panose="02020603050405020304" pitchFamily="18" charset="0"/>
              <a:cs typeface="Times New Roman" panose="02020603050405020304" pitchFamily="18" charset="0"/>
            </a:endParaRPr>
          </a:p>
          <a:p>
            <a:pPr marL="0" indent="0" algn="just">
              <a:buNone/>
            </a:pPr>
            <a:r>
              <a:rPr lang="tr-TR" sz="1400" dirty="0">
                <a:solidFill>
                  <a:srgbClr val="000000"/>
                </a:solidFill>
                <a:latin typeface="Times New Roman" panose="02020603050405020304" pitchFamily="18" charset="0"/>
                <a:cs typeface="Times New Roman" panose="02020603050405020304" pitchFamily="18" charset="0"/>
              </a:rPr>
              <a:t>Yaralanmalarda ilk yardım. https://sagligim.gov.tr/tasima-teknikleri/161-temel-ilkyard%C4%B1m/yaralanmalarda-ilkyard%C4%B1m.html</a:t>
            </a:r>
          </a:p>
          <a:p>
            <a:endParaRPr lang="tr-TR" dirty="0"/>
          </a:p>
        </p:txBody>
      </p:sp>
      <p:sp>
        <p:nvSpPr>
          <p:cNvPr id="5" name="Oval 4"/>
          <p:cNvSpPr/>
          <p:nvPr/>
        </p:nvSpPr>
        <p:spPr>
          <a:xfrm>
            <a:off x="3980645" y="77274"/>
            <a:ext cx="6245180" cy="19962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latin typeface="Times New Roman" panose="02020603050405020304" pitchFamily="18" charset="0"/>
                <a:cs typeface="Times New Roman" panose="02020603050405020304" pitchFamily="18" charset="0"/>
              </a:rPr>
              <a:t>DELİCİ GÖĞÜS YARALANMALARINDA GÖRÜLEBİLECEK BELİRTİLER</a:t>
            </a:r>
          </a:p>
        </p:txBody>
      </p:sp>
      <p:cxnSp>
        <p:nvCxnSpPr>
          <p:cNvPr id="7" name="Düz Ok Bağlayıcısı 6"/>
          <p:cNvCxnSpPr/>
          <p:nvPr/>
        </p:nvCxnSpPr>
        <p:spPr>
          <a:xfrm flipH="1">
            <a:off x="4430332" y="2073499"/>
            <a:ext cx="2588654" cy="12492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Resim 9"/>
          <p:cNvPicPr>
            <a:picLocks noChangeAspect="1"/>
          </p:cNvPicPr>
          <p:nvPr/>
        </p:nvPicPr>
        <p:blipFill>
          <a:blip r:embed="rId3" cstate="print"/>
          <a:stretch>
            <a:fillRect/>
          </a:stretch>
        </p:blipFill>
        <p:spPr>
          <a:xfrm>
            <a:off x="8670331" y="2524259"/>
            <a:ext cx="3233917" cy="3294506"/>
          </a:xfrm>
          <a:prstGeom prst="rect">
            <a:avLst/>
          </a:prstGeom>
          <a:ln>
            <a:noFill/>
          </a:ln>
          <a:effectLst>
            <a:softEdge rad="112500"/>
          </a:effectLst>
        </p:spPr>
      </p:pic>
    </p:spTree>
    <p:extLst>
      <p:ext uri="{BB962C8B-B14F-4D97-AF65-F5344CB8AC3E}">
        <p14:creationId xmlns="" xmlns:p14="http://schemas.microsoft.com/office/powerpoint/2010/main" val="2934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0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529" y="-297"/>
            <a:ext cx="12193057" cy="6858594"/>
          </a:xfrm>
          <a:prstGeom prst="rect">
            <a:avLst/>
          </a:prstGeom>
        </p:spPr>
      </p:pic>
      <p:pic>
        <p:nvPicPr>
          <p:cNvPr id="5" name="Resim 4"/>
          <p:cNvPicPr>
            <a:picLocks noChangeAspect="1"/>
          </p:cNvPicPr>
          <p:nvPr/>
        </p:nvPicPr>
        <p:blipFill rotWithShape="1">
          <a:blip r:embed="rId3" cstate="print"/>
          <a:srcRect l="288" t="1304" r="-288" b="9241"/>
          <a:stretch/>
        </p:blipFill>
        <p:spPr>
          <a:xfrm>
            <a:off x="770183" y="1107583"/>
            <a:ext cx="4471518" cy="2649895"/>
          </a:xfrm>
          <a:prstGeom prst="rect">
            <a:avLst/>
          </a:prstGeom>
          <a:ln>
            <a:noFill/>
          </a:ln>
          <a:effectLst>
            <a:outerShdw blurRad="292100" dist="139700" dir="2700000" algn="tl" rotWithShape="0">
              <a:srgbClr val="333333">
                <a:alpha val="65000"/>
              </a:srgbClr>
            </a:outerShdw>
          </a:effectLst>
        </p:spPr>
      </p:pic>
      <p:sp>
        <p:nvSpPr>
          <p:cNvPr id="6" name="Yuvarlatılmış Dikdörtgen 5"/>
          <p:cNvSpPr/>
          <p:nvPr/>
        </p:nvSpPr>
        <p:spPr>
          <a:xfrm>
            <a:off x="695459" y="180305"/>
            <a:ext cx="4546242" cy="92727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latin typeface="Times New Roman" panose="02020603050405020304" pitchFamily="18" charset="0"/>
                <a:cs typeface="Times New Roman" panose="02020603050405020304" pitchFamily="18" charset="0"/>
              </a:rPr>
              <a:t>TURNİKE UYGULAMASI</a:t>
            </a:r>
          </a:p>
        </p:txBody>
      </p:sp>
      <p:pic>
        <p:nvPicPr>
          <p:cNvPr id="7" name="Resim 6"/>
          <p:cNvPicPr>
            <a:picLocks noChangeAspect="1"/>
          </p:cNvPicPr>
          <p:nvPr/>
        </p:nvPicPr>
        <p:blipFill>
          <a:blip r:embed="rId4" cstate="print"/>
          <a:stretch>
            <a:fillRect/>
          </a:stretch>
        </p:blipFill>
        <p:spPr>
          <a:xfrm>
            <a:off x="3078051" y="3953814"/>
            <a:ext cx="4778062" cy="2704563"/>
          </a:xfrm>
          <a:prstGeom prst="rect">
            <a:avLst/>
          </a:prstGeom>
          <a:ln>
            <a:noFill/>
          </a:ln>
          <a:effectLst>
            <a:outerShdw blurRad="292100" dist="139700" dir="2700000" algn="tl" rotWithShape="0">
              <a:srgbClr val="333333">
                <a:alpha val="65000"/>
              </a:srgbClr>
            </a:outerShdw>
          </a:effectLst>
        </p:spPr>
      </p:pic>
      <p:sp>
        <p:nvSpPr>
          <p:cNvPr id="8" name="Yuvarlatılmış Dikdörtgen 7"/>
          <p:cNvSpPr/>
          <p:nvPr/>
        </p:nvSpPr>
        <p:spPr>
          <a:xfrm>
            <a:off x="115911" y="4559121"/>
            <a:ext cx="2807594" cy="171289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latin typeface="Times New Roman" panose="02020603050405020304" pitchFamily="18" charset="0"/>
                <a:cs typeface="Times New Roman" panose="02020603050405020304" pitchFamily="18" charset="0"/>
              </a:rPr>
              <a:t>DELİCİ YARALANMADA BANDAJ YÖNTEMİ</a:t>
            </a:r>
          </a:p>
        </p:txBody>
      </p:sp>
      <p:sp>
        <p:nvSpPr>
          <p:cNvPr id="9" name="Sağ Ok 8"/>
          <p:cNvSpPr/>
          <p:nvPr/>
        </p:nvSpPr>
        <p:spPr>
          <a:xfrm>
            <a:off x="2923504" y="5228823"/>
            <a:ext cx="360609" cy="3734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688947" y="4217830"/>
            <a:ext cx="3322749" cy="119773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latin typeface="Times New Roman" panose="02020603050405020304" pitchFamily="18" charset="0"/>
                <a:cs typeface="Times New Roman" panose="02020603050405020304" pitchFamily="18" charset="0"/>
              </a:rPr>
              <a:t>BANDAJLAMA YÖNTEMİ</a:t>
            </a:r>
          </a:p>
        </p:txBody>
      </p:sp>
      <p:sp>
        <p:nvSpPr>
          <p:cNvPr id="14" name="Sağ Ok 13"/>
          <p:cNvSpPr/>
          <p:nvPr/>
        </p:nvSpPr>
        <p:spPr>
          <a:xfrm rot="14951974">
            <a:off x="9131121" y="3753893"/>
            <a:ext cx="412124" cy="4639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pic>
        <p:nvPicPr>
          <p:cNvPr id="15" name="Resim 14"/>
          <p:cNvPicPr>
            <a:picLocks noChangeAspect="1"/>
          </p:cNvPicPr>
          <p:nvPr/>
        </p:nvPicPr>
        <p:blipFill>
          <a:blip r:embed="rId5" cstate="print"/>
          <a:stretch>
            <a:fillRect/>
          </a:stretch>
        </p:blipFill>
        <p:spPr>
          <a:xfrm>
            <a:off x="6717758" y="639179"/>
            <a:ext cx="4315479" cy="2871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51579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529" y="-297"/>
            <a:ext cx="12193057" cy="6858594"/>
          </a:xfrm>
          <a:prstGeom prst="rect">
            <a:avLst/>
          </a:prstGeom>
        </p:spPr>
      </p:pic>
      <p:sp>
        <p:nvSpPr>
          <p:cNvPr id="2" name="Unvan 1"/>
          <p:cNvSpPr>
            <a:spLocks noGrp="1"/>
          </p:cNvSpPr>
          <p:nvPr>
            <p:ph type="title"/>
          </p:nvPr>
        </p:nvSpPr>
        <p:spPr>
          <a:xfrm>
            <a:off x="838200" y="365126"/>
            <a:ext cx="10515600" cy="779166"/>
          </a:xfrm>
        </p:spPr>
        <p:txBody>
          <a:bodyPr>
            <a:normAutofit/>
          </a:bodyPr>
          <a:lstStyle/>
          <a:p>
            <a:r>
              <a:rPr lang="tr-TR" sz="3200" b="1" dirty="0">
                <a:solidFill>
                  <a:srgbClr val="FF0000"/>
                </a:solidFill>
                <a:latin typeface="Times New Roman" panose="02020603050405020304" pitchFamily="18" charset="0"/>
                <a:cs typeface="Times New Roman" panose="02020603050405020304" pitchFamily="18" charset="0"/>
              </a:rPr>
              <a:t>DELİCİ GÖĞÜS YARALANMALARINDA İLK YARDIM</a:t>
            </a:r>
          </a:p>
        </p:txBody>
      </p:sp>
      <p:sp>
        <p:nvSpPr>
          <p:cNvPr id="3" name="İçerik Yer Tutucusu 2"/>
          <p:cNvSpPr>
            <a:spLocks noGrp="1"/>
          </p:cNvSpPr>
          <p:nvPr>
            <p:ph idx="1"/>
          </p:nvPr>
        </p:nvSpPr>
        <p:spPr>
          <a:xfrm>
            <a:off x="838200" y="1275008"/>
            <a:ext cx="10515600" cy="4901955"/>
          </a:xfrm>
        </p:spPr>
        <p:txBody>
          <a:bodyPr>
            <a:noAutofit/>
          </a:bodyPr>
          <a:lstStyle/>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Hasta/yaralının bilinç kontrolü yapılır,</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Hasta/yaralının yaşam bulguları değerlendirilir (ABC),</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Yara üzerine plastik poşet naylon vb. sarılmış bir bezle kapatılır,</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Nefes alma sırasında yaraya hava girmesini engellemek, nefes verme sırasında havanın dışarı çıkmasını sağlamak için yara üzerine konan bezin bir ucu açık bırakılır,</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Hasta/yaralı bilinci açık ise yarı oturur pozisyonda oturtulur,</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Ağızdan hiçbir şey verilmez,</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Yaşam bulguları sık sık kontrol edilir,</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Tıbbi yardım istenir</a:t>
            </a:r>
          </a:p>
          <a:p>
            <a:pPr marL="457200" indent="-457200" algn="just">
              <a:buFont typeface="+mj-lt"/>
              <a:buAutoNum type="arabicPeriod"/>
            </a:pPr>
            <a:endParaRPr lang="tr-TR" sz="2400" dirty="0">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endParaRPr lang="tr-TR" sz="1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tr-TR" sz="1400" dirty="0">
                <a:solidFill>
                  <a:prstClr val="black"/>
                </a:solidFill>
                <a:latin typeface="Times New Roman" panose="02020603050405020304" pitchFamily="18" charset="0"/>
                <a:cs typeface="Times New Roman" panose="02020603050405020304" pitchFamily="18" charset="0"/>
              </a:rPr>
              <a:t>Kesici ve delici yaralanmalar. http://www.evimnet.50megs.com/hom/yardm/kscyardm.htm </a:t>
            </a:r>
          </a:p>
          <a:p>
            <a:pPr marL="0" indent="0" algn="just">
              <a:buNone/>
            </a:pPr>
            <a:endParaRPr lang="tr-TR" sz="2400" dirty="0">
              <a:latin typeface="Times New Roman" panose="02020603050405020304" pitchFamily="18" charset="0"/>
              <a:cs typeface="Times New Roman" panose="02020603050405020304" pitchFamily="18" charset="0"/>
            </a:endParaRPr>
          </a:p>
          <a:p>
            <a:pPr marL="0" indent="0" algn="just">
              <a:buNone/>
            </a:pPr>
            <a:endParaRPr lang="tr-TR" sz="2400" dirty="0">
              <a:latin typeface="Times New Roman" panose="02020603050405020304" pitchFamily="18" charset="0"/>
              <a:cs typeface="Times New Roman" panose="02020603050405020304" pitchFamily="18" charset="0"/>
            </a:endParaRPr>
          </a:p>
          <a:p>
            <a:pPr marL="0" indent="0" algn="just">
              <a:buNone/>
            </a:pP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6279696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stretch>
            <a:fillRect/>
          </a:stretch>
        </p:blipFill>
        <p:spPr>
          <a:xfrm>
            <a:off x="-529" y="-297"/>
            <a:ext cx="12193057" cy="6858594"/>
          </a:xfrm>
          <a:prstGeom prst="rect">
            <a:avLst/>
          </a:prstGeom>
        </p:spPr>
      </p:pic>
      <p:pic>
        <p:nvPicPr>
          <p:cNvPr id="4" name="Resim 3"/>
          <p:cNvPicPr>
            <a:picLocks noChangeAspect="1"/>
          </p:cNvPicPr>
          <p:nvPr/>
        </p:nvPicPr>
        <p:blipFill>
          <a:blip r:embed="rId3" cstate="print"/>
          <a:stretch>
            <a:fillRect/>
          </a:stretch>
        </p:blipFill>
        <p:spPr>
          <a:xfrm>
            <a:off x="6476638" y="367555"/>
            <a:ext cx="4148432" cy="3354439"/>
          </a:xfrm>
          <a:prstGeom prst="rect">
            <a:avLst/>
          </a:prstGeom>
        </p:spPr>
      </p:pic>
      <p:pic>
        <p:nvPicPr>
          <p:cNvPr id="6" name="Resim 5"/>
          <p:cNvPicPr>
            <a:picLocks noChangeAspect="1"/>
          </p:cNvPicPr>
          <p:nvPr/>
        </p:nvPicPr>
        <p:blipFill>
          <a:blip r:embed="rId4" cstate="print"/>
          <a:stretch>
            <a:fillRect/>
          </a:stretch>
        </p:blipFill>
        <p:spPr>
          <a:xfrm>
            <a:off x="862884" y="556852"/>
            <a:ext cx="4238790" cy="2791655"/>
          </a:xfrm>
          <a:prstGeom prst="rect">
            <a:avLst/>
          </a:prstGeom>
          <a:ln>
            <a:noFill/>
          </a:ln>
          <a:effectLst>
            <a:outerShdw blurRad="292100" dist="139700" dir="2700000" algn="tl" rotWithShape="0">
              <a:srgbClr val="333333">
                <a:alpha val="65000"/>
              </a:srgbClr>
            </a:outerShdw>
          </a:effectLst>
        </p:spPr>
      </p:pic>
      <p:pic>
        <p:nvPicPr>
          <p:cNvPr id="7" name="Resim 6"/>
          <p:cNvPicPr>
            <a:picLocks noChangeAspect="1"/>
          </p:cNvPicPr>
          <p:nvPr/>
        </p:nvPicPr>
        <p:blipFill>
          <a:blip r:embed="rId5" cstate="print"/>
          <a:stretch>
            <a:fillRect/>
          </a:stretch>
        </p:blipFill>
        <p:spPr>
          <a:xfrm>
            <a:off x="862884" y="4097695"/>
            <a:ext cx="4238790" cy="2371725"/>
          </a:xfrm>
          <a:prstGeom prst="rect">
            <a:avLst/>
          </a:prstGeom>
          <a:ln>
            <a:noFill/>
          </a:ln>
          <a:effectLst>
            <a:outerShdw blurRad="292100" dist="139700" dir="2700000" algn="tl" rotWithShape="0">
              <a:srgbClr val="333333">
                <a:alpha val="65000"/>
              </a:srgbClr>
            </a:outerShdw>
          </a:effectLst>
        </p:spPr>
      </p:pic>
      <p:pic>
        <p:nvPicPr>
          <p:cNvPr id="8" name="Resim 7"/>
          <p:cNvPicPr>
            <a:picLocks noChangeAspect="1"/>
          </p:cNvPicPr>
          <p:nvPr/>
        </p:nvPicPr>
        <p:blipFill>
          <a:blip r:embed="rId6" cstate="print"/>
          <a:stretch>
            <a:fillRect/>
          </a:stretch>
        </p:blipFill>
        <p:spPr>
          <a:xfrm>
            <a:off x="6615222" y="4089846"/>
            <a:ext cx="3687878" cy="2406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154320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529" y="-297"/>
            <a:ext cx="12193057" cy="6858594"/>
          </a:xfrm>
          <a:prstGeom prst="rect">
            <a:avLst/>
          </a:prstGeom>
        </p:spPr>
      </p:pic>
      <p:sp>
        <p:nvSpPr>
          <p:cNvPr id="2" name="Unvan 1"/>
          <p:cNvSpPr>
            <a:spLocks noGrp="1"/>
          </p:cNvSpPr>
          <p:nvPr>
            <p:ph type="title"/>
          </p:nvPr>
        </p:nvSpPr>
        <p:spPr>
          <a:xfrm>
            <a:off x="838200" y="365125"/>
            <a:ext cx="10515600" cy="935641"/>
          </a:xfrm>
        </p:spPr>
        <p:txBody>
          <a:bodyPr>
            <a:normAutofit/>
          </a:bodyPr>
          <a:lstStyle/>
          <a:p>
            <a:pPr algn="just"/>
            <a:r>
              <a:rPr lang="tr-TR" sz="3200" b="1" dirty="0">
                <a:solidFill>
                  <a:srgbClr val="FF0000"/>
                </a:solidFill>
                <a:latin typeface="Times New Roman" panose="02020603050405020304" pitchFamily="18" charset="0"/>
                <a:cs typeface="Times New Roman" panose="02020603050405020304" pitchFamily="18" charset="0"/>
              </a:rPr>
              <a:t>DELİCİ KARIN YARALANMALARI</a:t>
            </a:r>
          </a:p>
        </p:txBody>
      </p:sp>
      <p:sp>
        <p:nvSpPr>
          <p:cNvPr id="3" name="İçerik Yer Tutucusu 2"/>
          <p:cNvSpPr>
            <a:spLocks noGrp="1"/>
          </p:cNvSpPr>
          <p:nvPr>
            <p:ph idx="1"/>
          </p:nvPr>
        </p:nvSpPr>
        <p:spPr>
          <a:xfrm>
            <a:off x="838200" y="1300766"/>
            <a:ext cx="10515600" cy="4876197"/>
          </a:xfrm>
        </p:spPr>
        <p:txBody>
          <a:bodyPr>
            <a:normAutofit/>
          </a:bodyPr>
          <a:lstStyle/>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Vakit kaybetmeden acil ambulans çağırın</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Hastayı sırtüstü yatırın</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Karnından çıkan organları üstünü mutfakta kullandığımız şeffaf plastik film ile kaplayın</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Bunun üstüne temiz katlanmış bir havlu koyun</a:t>
            </a:r>
          </a:p>
          <a:p>
            <a:pPr marL="457200" indent="-457200" algn="just">
              <a:buFont typeface="+mj-lt"/>
              <a:buAutoNum type="arabicPeriod"/>
            </a:pPr>
            <a:r>
              <a:rPr lang="tr-TR" sz="2400" dirty="0">
                <a:latin typeface="Times New Roman" panose="02020603050405020304" pitchFamily="18" charset="0"/>
                <a:cs typeface="Times New Roman" panose="02020603050405020304" pitchFamily="18" charset="0"/>
              </a:rPr>
              <a:t>Daha sonra kalın bir çarşafı katlayarak havluyu takviye edin. Hastayı bu şekilde nakledin.</a:t>
            </a:r>
          </a:p>
        </p:txBody>
      </p:sp>
      <p:pic>
        <p:nvPicPr>
          <p:cNvPr id="5" name="Resim 4"/>
          <p:cNvPicPr>
            <a:picLocks noChangeAspect="1"/>
          </p:cNvPicPr>
          <p:nvPr/>
        </p:nvPicPr>
        <p:blipFill rotWithShape="1">
          <a:blip r:embed="rId3" cstate="print"/>
          <a:srcRect t="9819"/>
          <a:stretch/>
        </p:blipFill>
        <p:spPr>
          <a:xfrm>
            <a:off x="974242" y="4285757"/>
            <a:ext cx="4896923" cy="2061540"/>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rotWithShape="1">
          <a:blip r:embed="rId4" cstate="print"/>
          <a:srcRect b="32807"/>
          <a:stretch/>
        </p:blipFill>
        <p:spPr>
          <a:xfrm>
            <a:off x="6593983" y="4285757"/>
            <a:ext cx="4326223" cy="2061540"/>
          </a:xfrm>
          <a:prstGeom prst="rect">
            <a:avLst/>
          </a:prstGeom>
          <a:ln>
            <a:noFill/>
          </a:ln>
          <a:effectLst>
            <a:outerShdw blurRad="190500" algn="tl" rotWithShape="0">
              <a:srgbClr val="000000">
                <a:alpha val="70000"/>
              </a:srgbClr>
            </a:outerShdw>
          </a:effectLst>
        </p:spPr>
      </p:pic>
      <p:sp>
        <p:nvSpPr>
          <p:cNvPr id="7" name="Metin kutusu 6"/>
          <p:cNvSpPr txBox="1"/>
          <p:nvPr/>
        </p:nvSpPr>
        <p:spPr>
          <a:xfrm>
            <a:off x="974242" y="6256020"/>
            <a:ext cx="6689504" cy="523220"/>
          </a:xfrm>
          <a:prstGeom prst="rect">
            <a:avLst/>
          </a:prstGeom>
          <a:noFill/>
        </p:spPr>
        <p:txBody>
          <a:bodyPr wrap="square" rtlCol="0">
            <a:spAutoFit/>
          </a:bodyPr>
          <a:lstStyle/>
          <a:p>
            <a:pPr lvl="0"/>
            <a:endParaRPr lang="tr-TR" sz="1400" dirty="0">
              <a:solidFill>
                <a:prstClr val="black"/>
              </a:solidFill>
              <a:latin typeface="Times New Roman" panose="02020603050405020304" pitchFamily="18" charset="0"/>
              <a:cs typeface="Times New Roman" panose="02020603050405020304" pitchFamily="18" charset="0"/>
            </a:endParaRPr>
          </a:p>
          <a:p>
            <a:pPr lvl="0"/>
            <a:r>
              <a:rPr lang="tr-TR" sz="1400" dirty="0">
                <a:solidFill>
                  <a:prstClr val="black"/>
                </a:solidFill>
                <a:latin typeface="Times New Roman" panose="02020603050405020304" pitchFamily="18" charset="0"/>
                <a:cs typeface="Times New Roman" panose="02020603050405020304" pitchFamily="18" charset="0"/>
              </a:rPr>
              <a:t>Kesici ve delici yaralanmalar. http://www.evimnet.50megs.com/hom/yardm/kscyardm.htm </a:t>
            </a:r>
          </a:p>
        </p:txBody>
      </p:sp>
    </p:spTree>
    <p:extLst>
      <p:ext uri="{BB962C8B-B14F-4D97-AF65-F5344CB8AC3E}">
        <p14:creationId xmlns="" xmlns:p14="http://schemas.microsoft.com/office/powerpoint/2010/main" val="890384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594"/>
            <a:ext cx="12193057" cy="6858594"/>
          </a:xfrm>
          <a:prstGeom prst="rect">
            <a:avLst/>
          </a:prstGeom>
        </p:spPr>
      </p:pic>
      <p:sp>
        <p:nvSpPr>
          <p:cNvPr id="2" name="Unvan 1"/>
          <p:cNvSpPr>
            <a:spLocks noGrp="1"/>
          </p:cNvSpPr>
          <p:nvPr>
            <p:ph type="title"/>
          </p:nvPr>
        </p:nvSpPr>
        <p:spPr/>
        <p:txBody>
          <a:bodyPr>
            <a:normAutofit/>
          </a:bodyPr>
          <a:lstStyle/>
          <a:p>
            <a:r>
              <a:rPr lang="tr-TR" sz="3200" b="1" dirty="0">
                <a:solidFill>
                  <a:srgbClr val="FF0000"/>
                </a:solidFill>
                <a:latin typeface="Times New Roman" panose="02020603050405020304" pitchFamily="18" charset="0"/>
                <a:cs typeface="Times New Roman" panose="02020603050405020304" pitchFamily="18" charset="0"/>
              </a:rPr>
              <a:t>PARMAK VE KÜÇÜK ORGAN KOPMALARINDA:</a:t>
            </a:r>
          </a:p>
        </p:txBody>
      </p:sp>
      <p:sp>
        <p:nvSpPr>
          <p:cNvPr id="3" name="İçerik Yer Tutucusu 2"/>
          <p:cNvSpPr>
            <a:spLocks noGrp="1"/>
          </p:cNvSpPr>
          <p:nvPr>
            <p:ph idx="1"/>
          </p:nvPr>
        </p:nvSpPr>
        <p:spPr/>
        <p:txBody>
          <a:bodyPr>
            <a:normAutofit/>
          </a:bodyPr>
          <a:lstStyle/>
          <a:p>
            <a:pPr marL="514350" indent="-514350" algn="just">
              <a:buFont typeface="+mj-lt"/>
              <a:buAutoNum type="arabicPeriod"/>
            </a:pPr>
            <a:r>
              <a:rPr lang="tr-TR" sz="2400" dirty="0">
                <a:latin typeface="Times New Roman" panose="02020603050405020304" pitchFamily="18" charset="0"/>
                <a:cs typeface="Times New Roman" panose="02020603050405020304" pitchFamily="18" charset="0"/>
              </a:rPr>
              <a:t>Kanayan bölgeye baskı yaparak kanamayı kontrol altına alın</a:t>
            </a:r>
          </a:p>
          <a:p>
            <a:pPr marL="514350" indent="-514350" algn="just">
              <a:buFont typeface="+mj-lt"/>
              <a:buAutoNum type="arabicPeriod"/>
            </a:pPr>
            <a:r>
              <a:rPr lang="tr-TR" sz="2400" dirty="0">
                <a:latin typeface="Times New Roman" panose="02020603050405020304" pitchFamily="18" charset="0"/>
                <a:cs typeface="Times New Roman" panose="02020603050405020304" pitchFamily="18" charset="0"/>
              </a:rPr>
              <a:t>Kopan organı plastik bir torbaya koyun</a:t>
            </a:r>
          </a:p>
          <a:p>
            <a:pPr marL="514350" indent="-514350" algn="just">
              <a:buFont typeface="+mj-lt"/>
              <a:buAutoNum type="arabicPeriod"/>
            </a:pPr>
            <a:r>
              <a:rPr lang="tr-TR" sz="2400" dirty="0">
                <a:latin typeface="Times New Roman" panose="02020603050405020304" pitchFamily="18" charset="0"/>
                <a:cs typeface="Times New Roman" panose="02020603050405020304" pitchFamily="18" charset="0"/>
              </a:rPr>
              <a:t>Bu torbayı içi buz dolu bir kaba koyun ve acilen hastaneye baş vurun.</a:t>
            </a:r>
          </a:p>
          <a:p>
            <a:pPr marL="514350" indent="-514350" algn="just">
              <a:buFont typeface="+mj-lt"/>
              <a:buAutoNum type="arabicPeriod"/>
            </a:pPr>
            <a:r>
              <a:rPr lang="tr-TR" sz="2400" dirty="0">
                <a:latin typeface="Times New Roman" panose="02020603050405020304" pitchFamily="18" charset="0"/>
                <a:cs typeface="Times New Roman" panose="02020603050405020304" pitchFamily="18" charset="0"/>
              </a:rPr>
              <a:t>Hastaneye ulaşana kadar kanayan bölgeye baskı uygulamaya devam edin.</a:t>
            </a:r>
          </a:p>
        </p:txBody>
      </p:sp>
      <p:pic>
        <p:nvPicPr>
          <p:cNvPr id="5" name="Resim 4"/>
          <p:cNvPicPr>
            <a:picLocks noChangeAspect="1"/>
          </p:cNvPicPr>
          <p:nvPr/>
        </p:nvPicPr>
        <p:blipFill>
          <a:blip r:embed="rId3" cstate="print"/>
          <a:stretch>
            <a:fillRect/>
          </a:stretch>
        </p:blipFill>
        <p:spPr>
          <a:xfrm>
            <a:off x="5401812" y="3794866"/>
            <a:ext cx="4204281" cy="2722764"/>
          </a:xfrm>
          <a:prstGeom prst="rect">
            <a:avLst/>
          </a:prstGeom>
        </p:spPr>
      </p:pic>
      <p:pic>
        <p:nvPicPr>
          <p:cNvPr id="6" name="Resim 5"/>
          <p:cNvPicPr>
            <a:picLocks noChangeAspect="1"/>
          </p:cNvPicPr>
          <p:nvPr/>
        </p:nvPicPr>
        <p:blipFill>
          <a:blip r:embed="rId4" cstate="print"/>
          <a:stretch>
            <a:fillRect/>
          </a:stretch>
        </p:blipFill>
        <p:spPr>
          <a:xfrm>
            <a:off x="1043189" y="3794866"/>
            <a:ext cx="3878017" cy="2722764"/>
          </a:xfrm>
          <a:prstGeom prst="rect">
            <a:avLst/>
          </a:prstGeom>
        </p:spPr>
      </p:pic>
      <p:sp>
        <p:nvSpPr>
          <p:cNvPr id="7" name="Metin kutusu 6"/>
          <p:cNvSpPr txBox="1"/>
          <p:nvPr/>
        </p:nvSpPr>
        <p:spPr>
          <a:xfrm>
            <a:off x="9749307" y="5484465"/>
            <a:ext cx="2320738" cy="1169551"/>
          </a:xfrm>
          <a:prstGeom prst="rect">
            <a:avLst/>
          </a:prstGeom>
          <a:noFill/>
        </p:spPr>
        <p:txBody>
          <a:bodyPr wrap="square" rtlCol="0">
            <a:spAutoFit/>
          </a:bodyPr>
          <a:lstStyle/>
          <a:p>
            <a:pPr lvl="0" algn="just"/>
            <a:endParaRPr lang="tr-TR" sz="1400" dirty="0">
              <a:solidFill>
                <a:prstClr val="black"/>
              </a:solidFill>
              <a:latin typeface="Times New Roman" panose="02020603050405020304" pitchFamily="18" charset="0"/>
              <a:cs typeface="Times New Roman" panose="02020603050405020304" pitchFamily="18" charset="0"/>
            </a:endParaRPr>
          </a:p>
          <a:p>
            <a:pPr lvl="0" algn="just"/>
            <a:r>
              <a:rPr lang="tr-TR" sz="1400" dirty="0">
                <a:solidFill>
                  <a:prstClr val="black"/>
                </a:solidFill>
                <a:latin typeface="Times New Roman" panose="02020603050405020304" pitchFamily="18" charset="0"/>
                <a:cs typeface="Times New Roman" panose="02020603050405020304" pitchFamily="18" charset="0"/>
              </a:rPr>
              <a:t>Kesici ve delici yaralanmalar. http://www.evimnet.50megs.com/hom/yardm/kscyardm.htm </a:t>
            </a:r>
          </a:p>
        </p:txBody>
      </p:sp>
    </p:spTree>
    <p:extLst>
      <p:ext uri="{BB962C8B-B14F-4D97-AF65-F5344CB8AC3E}">
        <p14:creationId xmlns="" xmlns:p14="http://schemas.microsoft.com/office/powerpoint/2010/main" val="1908346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1 Başlık"/>
          <p:cNvSpPr>
            <a:spLocks noGrp="1"/>
          </p:cNvSpPr>
          <p:nvPr>
            <p:ph type="title"/>
          </p:nvPr>
        </p:nvSpPr>
        <p:spPr>
          <a:xfrm>
            <a:off x="810491" y="198870"/>
            <a:ext cx="10515600" cy="1325563"/>
          </a:xfrm>
        </p:spPr>
        <p:txBody>
          <a:bodyPr/>
          <a:lstStyle/>
          <a:p>
            <a:pPr algn="ctr"/>
            <a:r>
              <a:rPr lang="tr-TR" b="1" dirty="0">
                <a:solidFill>
                  <a:srgbClr val="FF0000"/>
                </a:solidFill>
                <a:latin typeface="Times New Roman" pitchFamily="18" charset="0"/>
                <a:cs typeface="Times New Roman" pitchFamily="18" charset="0"/>
              </a:rPr>
              <a:t>YANMALAR</a:t>
            </a:r>
          </a:p>
        </p:txBody>
      </p:sp>
      <p:sp>
        <p:nvSpPr>
          <p:cNvPr id="3" name="2 İçerik Yer Tutucusu"/>
          <p:cNvSpPr>
            <a:spLocks noGrp="1"/>
          </p:cNvSpPr>
          <p:nvPr>
            <p:ph idx="1"/>
          </p:nvPr>
        </p:nvSpPr>
        <p:spPr>
          <a:xfrm>
            <a:off x="519544" y="1562389"/>
            <a:ext cx="11215255" cy="4351338"/>
          </a:xfrm>
        </p:spPr>
        <p:txBody>
          <a:bodyPr/>
          <a:lstStyle/>
          <a:p>
            <a:pPr>
              <a:lnSpc>
                <a:spcPct val="100000"/>
              </a:lnSpc>
            </a:pPr>
            <a:r>
              <a:rPr lang="tr-TR" dirty="0">
                <a:latin typeface="Times New Roman" pitchFamily="18" charset="0"/>
                <a:cs typeface="Times New Roman" pitchFamily="18" charset="0"/>
              </a:rPr>
              <a:t>Herhangi bir ısı yada radyasyona maruz kalma sonucu oluşan doku bozukluklarına yanık denir. Sıcak su veya buhar teması sonucu meydana gelen doku tahribatları ise haşlanma olarak adlandırılır.</a:t>
            </a:r>
          </a:p>
          <a:p>
            <a:pPr>
              <a:lnSpc>
                <a:spcPct val="100000"/>
              </a:lnSpc>
            </a:pPr>
            <a:r>
              <a:rPr lang="tr-TR" dirty="0">
                <a:latin typeface="Times New Roman" pitchFamily="18" charset="0"/>
                <a:cs typeface="Times New Roman" pitchFamily="18" charset="0"/>
              </a:rPr>
              <a:t>Ev kazalarında yanıklara bağlı ölümler 3. sırada yer almaktadır.</a:t>
            </a:r>
          </a:p>
        </p:txBody>
      </p:sp>
      <p:pic>
        <p:nvPicPr>
          <p:cNvPr id="2050" name="Picture 2"/>
          <p:cNvPicPr>
            <a:picLocks noChangeAspect="1" noChangeArrowheads="1"/>
          </p:cNvPicPr>
          <p:nvPr/>
        </p:nvPicPr>
        <p:blipFill>
          <a:blip r:embed="rId3" cstate="print"/>
          <a:srcRect/>
          <a:stretch>
            <a:fillRect/>
          </a:stretch>
        </p:blipFill>
        <p:spPr bwMode="auto">
          <a:xfrm>
            <a:off x="7175356" y="3709851"/>
            <a:ext cx="4346083" cy="2638698"/>
          </a:xfrm>
          <a:prstGeom prst="rect">
            <a:avLst/>
          </a:prstGeom>
          <a:noFill/>
          <a:ln w="9525">
            <a:noFill/>
            <a:miter lim="800000"/>
            <a:headEnd/>
            <a:tailEnd/>
          </a:ln>
        </p:spPr>
      </p:pic>
      <p:pic>
        <p:nvPicPr>
          <p:cNvPr id="32770" name="Picture 2" descr="bir annenin hatıra defteri: Çocuklarda Yanıkların Önlenmesi ve Tedavisi"/>
          <p:cNvPicPr>
            <a:picLocks noChangeAspect="1" noChangeArrowheads="1"/>
          </p:cNvPicPr>
          <p:nvPr/>
        </p:nvPicPr>
        <p:blipFill>
          <a:blip r:embed="rId4" cstate="print"/>
          <a:srcRect/>
          <a:stretch>
            <a:fillRect/>
          </a:stretch>
        </p:blipFill>
        <p:spPr bwMode="auto">
          <a:xfrm>
            <a:off x="1069973" y="3696788"/>
            <a:ext cx="4925877" cy="276932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381000" y="606425"/>
            <a:ext cx="10515600" cy="4351338"/>
          </a:xfrm>
        </p:spPr>
        <p:txBody>
          <a:bodyPr/>
          <a:lstStyle/>
          <a:p>
            <a:r>
              <a:rPr lang="tr-TR" dirty="0">
                <a:latin typeface="Times New Roman" pitchFamily="18" charset="0"/>
                <a:cs typeface="Times New Roman" pitchFamily="18" charset="0"/>
              </a:rPr>
              <a:t>Sıcak su ve sıvılarla banyoda veya mutfakta yanma, </a:t>
            </a:r>
          </a:p>
          <a:p>
            <a:pPr>
              <a:buNone/>
            </a:pPr>
            <a:r>
              <a:rPr lang="tr-TR" dirty="0">
                <a:latin typeface="Times New Roman" pitchFamily="18" charset="0"/>
                <a:cs typeface="Times New Roman" pitchFamily="18" charset="0"/>
              </a:rPr>
              <a:t>• Elektrikli ısıtıcılar, ütü, soba, şömine ve diğer sıcak objelerle yanma, </a:t>
            </a:r>
          </a:p>
          <a:p>
            <a:pPr>
              <a:buNone/>
            </a:pPr>
            <a:r>
              <a:rPr lang="tr-TR" dirty="0">
                <a:latin typeface="Times New Roman" pitchFamily="18" charset="0"/>
                <a:cs typeface="Times New Roman" pitchFamily="18" charset="0"/>
              </a:rPr>
              <a:t>• Elektrikle yanıklarına neden olabilen prizler ve kablolar, </a:t>
            </a:r>
          </a:p>
          <a:p>
            <a:pPr>
              <a:buNone/>
            </a:pPr>
            <a:r>
              <a:rPr lang="tr-TR" dirty="0">
                <a:latin typeface="Times New Roman" pitchFamily="18" charset="0"/>
                <a:cs typeface="Times New Roman" pitchFamily="18" charset="0"/>
              </a:rPr>
              <a:t>• Kimyasal yanıklar, asitli bazlı kimyasallar.</a:t>
            </a:r>
          </a:p>
        </p:txBody>
      </p:sp>
      <p:pic>
        <p:nvPicPr>
          <p:cNvPr id="1026" name="Picture 2"/>
          <p:cNvPicPr>
            <a:picLocks noChangeAspect="1" noChangeArrowheads="1"/>
          </p:cNvPicPr>
          <p:nvPr/>
        </p:nvPicPr>
        <p:blipFill>
          <a:blip r:embed="rId3" cstate="print"/>
          <a:srcRect/>
          <a:stretch>
            <a:fillRect/>
          </a:stretch>
        </p:blipFill>
        <p:spPr bwMode="auto">
          <a:xfrm>
            <a:off x="1615354" y="3075711"/>
            <a:ext cx="4840864" cy="328352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517515" y="2812472"/>
            <a:ext cx="3148012" cy="35329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477982" y="343189"/>
            <a:ext cx="11409218" cy="4351338"/>
          </a:xfrm>
        </p:spPr>
        <p:txBody>
          <a:bodyPr/>
          <a:lstStyle/>
          <a:p>
            <a:r>
              <a:rPr lang="tr-TR" dirty="0">
                <a:latin typeface="Times New Roman" pitchFamily="18" charset="0"/>
                <a:cs typeface="Times New Roman" pitchFamily="18" charset="0"/>
              </a:rPr>
              <a:t>Yanıklar </a:t>
            </a:r>
          </a:p>
          <a:p>
            <a:pPr>
              <a:buNone/>
            </a:pPr>
            <a:r>
              <a:rPr lang="tr-TR" dirty="0">
                <a:latin typeface="Times New Roman" pitchFamily="18" charset="0"/>
                <a:cs typeface="Times New Roman" pitchFamily="18" charset="0"/>
              </a:rPr>
              <a:t>1. Fiziksel yanıklar: Isı, elektrik, ışın, sürtünme veya donma sonucu oluşan yanık çeşitleridir. </a:t>
            </a:r>
          </a:p>
          <a:p>
            <a:pPr>
              <a:buNone/>
            </a:pPr>
            <a:r>
              <a:rPr lang="tr-TR" dirty="0">
                <a:latin typeface="Times New Roman" pitchFamily="18" charset="0"/>
                <a:cs typeface="Times New Roman" pitchFamily="18" charset="0"/>
              </a:rPr>
              <a:t>2. Kimyasal yanıklar: Kimyasal maddelerin oluşturduğu yanıklardır. </a:t>
            </a:r>
          </a:p>
          <a:p>
            <a:pPr>
              <a:buNone/>
            </a:pPr>
            <a:r>
              <a:rPr lang="tr-TR" dirty="0">
                <a:latin typeface="Times New Roman" pitchFamily="18" charset="0"/>
                <a:cs typeface="Times New Roman" pitchFamily="18" charset="0"/>
              </a:rPr>
              <a:t>Ev ortamında çocuklar en çok ısı, elektrik ve kimyasal madde yanıklarıyla karşılaşmaktadır.</a:t>
            </a:r>
          </a:p>
        </p:txBody>
      </p:sp>
      <p:pic>
        <p:nvPicPr>
          <p:cNvPr id="4098" name="Picture 2" descr="Çocuğunuzu ev kazalarından basit tedbirlerle koruyun"/>
          <p:cNvPicPr>
            <a:picLocks noChangeAspect="1" noChangeArrowheads="1"/>
          </p:cNvPicPr>
          <p:nvPr/>
        </p:nvPicPr>
        <p:blipFill>
          <a:blip r:embed="rId3" cstate="print"/>
          <a:srcRect/>
          <a:stretch>
            <a:fillRect/>
          </a:stretch>
        </p:blipFill>
        <p:spPr bwMode="auto">
          <a:xfrm>
            <a:off x="6414655" y="3422073"/>
            <a:ext cx="5209308" cy="3103417"/>
          </a:xfrm>
          <a:prstGeom prst="rect">
            <a:avLst/>
          </a:prstGeom>
          <a:noFill/>
        </p:spPr>
      </p:pic>
      <p:pic>
        <p:nvPicPr>
          <p:cNvPr id="4100" name="Picture 4" descr="Çocuğunuzu ev kazalarından basit tedbirlerle koruyun"/>
          <p:cNvPicPr>
            <a:picLocks noChangeAspect="1" noChangeArrowheads="1"/>
          </p:cNvPicPr>
          <p:nvPr/>
        </p:nvPicPr>
        <p:blipFill>
          <a:blip r:embed="rId4" cstate="print"/>
          <a:srcRect/>
          <a:stretch>
            <a:fillRect/>
          </a:stretch>
        </p:blipFill>
        <p:spPr bwMode="auto">
          <a:xfrm>
            <a:off x="484909" y="3394365"/>
            <a:ext cx="5195456" cy="315883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Unvan 1"/>
          <p:cNvSpPr>
            <a:spLocks noGrp="1"/>
          </p:cNvSpPr>
          <p:nvPr>
            <p:ph type="title"/>
          </p:nvPr>
        </p:nvSpPr>
        <p:spPr>
          <a:xfrm>
            <a:off x="1896889" y="678701"/>
            <a:ext cx="8911687" cy="1280890"/>
          </a:xfrm>
        </p:spPr>
        <p:txBody>
          <a:bodyPr>
            <a:normAutofit/>
          </a:bodyPr>
          <a:lstStyle/>
          <a:p>
            <a:r>
              <a:rPr lang="tr-TR" sz="4000" b="1" dirty="0">
                <a:latin typeface="Times New Roman" panose="02020603050405020304" pitchFamily="18" charset="0"/>
                <a:cs typeface="Times New Roman" panose="02020603050405020304" pitchFamily="18" charset="0"/>
              </a:rPr>
              <a:t>             </a:t>
            </a:r>
            <a:r>
              <a:rPr lang="tr-TR" sz="4000" b="1" dirty="0">
                <a:solidFill>
                  <a:srgbClr val="FF0000"/>
                </a:solidFill>
                <a:latin typeface="Times New Roman" panose="02020603050405020304" pitchFamily="18" charset="0"/>
                <a:cs typeface="Times New Roman" panose="02020603050405020304" pitchFamily="18" charset="0"/>
              </a:rPr>
              <a:t>BİLİYOR MUYDUNUZ?</a:t>
            </a:r>
          </a:p>
        </p:txBody>
      </p:sp>
      <p:sp>
        <p:nvSpPr>
          <p:cNvPr id="3" name="İçerik Yer Tutucusu 2"/>
          <p:cNvSpPr>
            <a:spLocks noGrp="1"/>
          </p:cNvSpPr>
          <p:nvPr>
            <p:ph idx="1"/>
          </p:nvPr>
        </p:nvSpPr>
        <p:spPr>
          <a:xfrm>
            <a:off x="929640" y="2191385"/>
            <a:ext cx="10515600" cy="3713026"/>
          </a:xfrm>
        </p:spPr>
        <p:txBody>
          <a:bodyPr>
            <a:normAutofit/>
          </a:bodyPr>
          <a:lstStyle/>
          <a:p>
            <a:pPr algn="just">
              <a:lnSpc>
                <a:spcPct val="160000"/>
              </a:lnSpc>
            </a:pPr>
            <a:r>
              <a:rPr lang="tr-TR" sz="2400" dirty="0" smtClean="0">
                <a:latin typeface="Times New Roman" panose="02020603050405020304" pitchFamily="18" charset="0"/>
                <a:cs typeface="Times New Roman" panose="02020603050405020304" pitchFamily="18" charset="0"/>
              </a:rPr>
              <a:t>Ülkemizde </a:t>
            </a:r>
            <a:r>
              <a:rPr lang="tr-TR" sz="2400" dirty="0">
                <a:latin typeface="Times New Roman" panose="02020603050405020304" pitchFamily="18" charset="0"/>
                <a:cs typeface="Times New Roman" panose="02020603050405020304" pitchFamily="18" charset="0"/>
              </a:rPr>
              <a:t>kazalar çocuk ölümleri içinde dördüncü sırada yer almakta, bunların içinde ev kazaları önemli yer tutmaktadır. Özellikle evde meydana gelen kazalar için ev koşullarının uygunsuzluğu durumunda çocuk kaza geçirme sıklığının arttığını hatta ev koşullarının diğer etmenlerden bağımsız tek başına en önemli risk etmeni olduğunu bildiren bir çalışma bulunmaktadır. Birçok çalışmada erkeklerin yaralanma sıklığının kızlardan çok daha yüksek olduğu gösterilmiştir</a:t>
            </a:r>
            <a:r>
              <a:rPr lang="tr-TR" sz="2400" dirty="0" smtClean="0">
                <a:latin typeface="Times New Roman" panose="02020603050405020304" pitchFamily="18" charset="0"/>
                <a:cs typeface="Times New Roman" panose="02020603050405020304" pitchFamily="18" charset="0"/>
              </a:rPr>
              <a:t>.</a:t>
            </a:r>
            <a:endParaRPr lang="tr-TR" dirty="0">
              <a:latin typeface="Times New Roman" panose="02020603050405020304" pitchFamily="18" charset="0"/>
              <a:cs typeface="Times New Roman" panose="02020603050405020304" pitchFamily="18" charset="0"/>
            </a:endParaRPr>
          </a:p>
          <a:p>
            <a:pPr marL="0" indent="0" algn="just">
              <a:lnSpc>
                <a:spcPct val="160000"/>
              </a:lnSpc>
              <a:buNone/>
            </a:pPr>
            <a:endParaRPr lang="tr-TR" sz="1400" dirty="0">
              <a:latin typeface="Times New Roman" panose="02020603050405020304" pitchFamily="18" charset="0"/>
              <a:cs typeface="Times New Roman" panose="02020603050405020304" pitchFamily="18" charset="0"/>
            </a:endParaRPr>
          </a:p>
          <a:p>
            <a:pPr marL="0" indent="0" algn="just">
              <a:lnSpc>
                <a:spcPct val="160000"/>
              </a:lnSpc>
              <a:buNone/>
            </a:pPr>
            <a:endParaRPr lang="tr-TR" sz="1400" dirty="0">
              <a:latin typeface="Times New Roman" panose="02020603050405020304" pitchFamily="18" charset="0"/>
              <a:cs typeface="Times New Roman" panose="02020603050405020304" pitchFamily="18" charset="0"/>
            </a:endParaRPr>
          </a:p>
          <a:p>
            <a:pPr marL="0" indent="0" algn="just">
              <a:lnSpc>
                <a:spcPct val="160000"/>
              </a:lnSpc>
              <a:buNone/>
            </a:pPr>
            <a:endParaRPr lang="tr-TR" sz="1400"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3" cstate="print"/>
          <a:srcRect l="10265" t="3930" r="11938" b="6390"/>
          <a:stretch>
            <a:fillRect/>
          </a:stretch>
        </p:blipFill>
        <p:spPr>
          <a:xfrm>
            <a:off x="637309" y="193964"/>
            <a:ext cx="2466109" cy="1399309"/>
          </a:xfrm>
          <a:prstGeom prst="rect">
            <a:avLst/>
          </a:prstGeom>
        </p:spPr>
      </p:pic>
      <p:sp>
        <p:nvSpPr>
          <p:cNvPr id="7" name="6 Dikdörtgen"/>
          <p:cNvSpPr/>
          <p:nvPr/>
        </p:nvSpPr>
        <p:spPr>
          <a:xfrm>
            <a:off x="182880" y="6375636"/>
            <a:ext cx="11769634" cy="307777"/>
          </a:xfrm>
          <a:prstGeom prst="rect">
            <a:avLst/>
          </a:prstGeom>
        </p:spPr>
        <p:txBody>
          <a:bodyPr wrap="square">
            <a:spAutoFit/>
          </a:bodyPr>
          <a:lstStyle/>
          <a:p>
            <a:pPr algn="just"/>
            <a:r>
              <a:rPr lang="tr-TR" sz="1400" dirty="0" smtClean="0">
                <a:latin typeface="Times New Roman" panose="02020603050405020304" pitchFamily="18" charset="0"/>
                <a:cs typeface="Times New Roman" panose="02020603050405020304" pitchFamily="18" charset="0"/>
              </a:rPr>
              <a:t>Bombacı, H. Ülkü, K. </a:t>
            </a:r>
            <a:r>
              <a:rPr lang="tr-TR" sz="1400" dirty="0" err="1" smtClean="0">
                <a:latin typeface="Times New Roman" panose="02020603050405020304" pitchFamily="18" charset="0"/>
                <a:cs typeface="Times New Roman" panose="02020603050405020304" pitchFamily="18" charset="0"/>
              </a:rPr>
              <a:t>Adıyeke</a:t>
            </a:r>
            <a:r>
              <a:rPr lang="tr-TR" sz="1400" dirty="0" smtClean="0">
                <a:latin typeface="Times New Roman" panose="02020603050405020304" pitchFamily="18" charset="0"/>
                <a:cs typeface="Times New Roman" panose="02020603050405020304" pitchFamily="18" charset="0"/>
              </a:rPr>
              <a:t>, K. Kara,S. </a:t>
            </a:r>
            <a:r>
              <a:rPr lang="tr-TR" sz="1400" dirty="0" err="1" smtClean="0">
                <a:latin typeface="Times New Roman" panose="02020603050405020304" pitchFamily="18" charset="0"/>
                <a:cs typeface="Times New Roman" panose="02020603050405020304" pitchFamily="18" charset="0"/>
              </a:rPr>
              <a:t>Görgeç</a:t>
            </a:r>
            <a:r>
              <a:rPr lang="tr-TR" sz="1400" dirty="0" smtClean="0">
                <a:latin typeface="Times New Roman" panose="02020603050405020304" pitchFamily="18" charset="0"/>
                <a:cs typeface="Times New Roman" panose="02020603050405020304" pitchFamily="18" charset="0"/>
              </a:rPr>
              <a:t>, M. (2008). Çocuk yaralanmaları, nedenleri ve önlemler. </a:t>
            </a:r>
            <a:r>
              <a:rPr lang="tr-TR" sz="1400" dirty="0" err="1" smtClean="0">
                <a:latin typeface="Times New Roman" panose="02020603050405020304" pitchFamily="18" charset="0"/>
                <a:cs typeface="Times New Roman" panose="02020603050405020304" pitchFamily="18" charset="0"/>
              </a:rPr>
              <a:t>Acta</a:t>
            </a:r>
            <a:r>
              <a:rPr lang="tr-TR" sz="1400" dirty="0" smtClean="0">
                <a:latin typeface="Times New Roman" panose="02020603050405020304" pitchFamily="18" charset="0"/>
                <a:cs typeface="Times New Roman" panose="02020603050405020304" pitchFamily="18" charset="0"/>
              </a:rPr>
              <a:t> </a:t>
            </a:r>
            <a:r>
              <a:rPr lang="tr-TR" sz="1400" dirty="0" err="1" smtClean="0">
                <a:latin typeface="Times New Roman" panose="02020603050405020304" pitchFamily="18" charset="0"/>
                <a:cs typeface="Times New Roman" panose="02020603050405020304" pitchFamily="18" charset="0"/>
              </a:rPr>
              <a:t>Orthop</a:t>
            </a:r>
            <a:r>
              <a:rPr lang="tr-TR" sz="1400" dirty="0" smtClean="0">
                <a:latin typeface="Times New Roman" panose="02020603050405020304" pitchFamily="18" charset="0"/>
                <a:cs typeface="Times New Roman" panose="02020603050405020304" pitchFamily="18" charset="0"/>
              </a:rPr>
              <a:t> </a:t>
            </a:r>
            <a:r>
              <a:rPr lang="tr-TR" sz="1400" dirty="0" err="1" smtClean="0">
                <a:latin typeface="Times New Roman" panose="02020603050405020304" pitchFamily="18" charset="0"/>
                <a:cs typeface="Times New Roman" panose="02020603050405020304" pitchFamily="18" charset="0"/>
              </a:rPr>
              <a:t>Traumatol</a:t>
            </a:r>
            <a:r>
              <a:rPr lang="tr-TR" sz="1400" dirty="0" smtClean="0">
                <a:latin typeface="Times New Roman" panose="02020603050405020304" pitchFamily="18" charset="0"/>
                <a:cs typeface="Times New Roman" panose="02020603050405020304" pitchFamily="18" charset="0"/>
              </a:rPr>
              <a:t> </a:t>
            </a:r>
            <a:r>
              <a:rPr lang="tr-TR" sz="1400" dirty="0" err="1" smtClean="0">
                <a:latin typeface="Times New Roman" panose="02020603050405020304" pitchFamily="18" charset="0"/>
                <a:cs typeface="Times New Roman" panose="02020603050405020304" pitchFamily="18" charset="0"/>
              </a:rPr>
              <a:t>Turc</a:t>
            </a:r>
            <a:r>
              <a:rPr lang="tr-TR" sz="1400" dirty="0" smtClean="0">
                <a:latin typeface="Times New Roman" panose="02020603050405020304" pitchFamily="18" charset="0"/>
                <a:cs typeface="Times New Roman" panose="02020603050405020304" pitchFamily="18" charset="0"/>
              </a:rPr>
              <a:t> 2008;42(3):166-173</a:t>
            </a:r>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133772348"/>
      </p:ext>
    </p:extLst>
  </p:cSld>
  <p:clrMapOvr>
    <a:masterClrMapping/>
  </p:clrMapOvr>
  <p:transition>
    <p:blind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459376" y="401773"/>
            <a:ext cx="11336383" cy="5672455"/>
          </a:xfrm>
        </p:spPr>
        <p:txBody>
          <a:bodyPr/>
          <a:lstStyle/>
          <a:p>
            <a:pPr>
              <a:buNone/>
            </a:pPr>
            <a:r>
              <a:rPr lang="tr-TR" sz="4000" b="1" dirty="0" smtClean="0">
                <a:solidFill>
                  <a:srgbClr val="FF0000"/>
                </a:solidFill>
                <a:latin typeface="Times New Roman" pitchFamily="18" charset="0"/>
                <a:cs typeface="Times New Roman" pitchFamily="18" charset="0"/>
              </a:rPr>
              <a:t>Yanıklar nasıl derecelendirilir?</a:t>
            </a:r>
          </a:p>
          <a:p>
            <a:pPr>
              <a:buNone/>
            </a:pPr>
            <a:endParaRPr lang="tr-TR" sz="4000" dirty="0" smtClean="0">
              <a:latin typeface="Times New Roman" pitchFamily="18" charset="0"/>
              <a:cs typeface="Times New Roman" pitchFamily="18" charset="0"/>
            </a:endParaRPr>
          </a:p>
          <a:p>
            <a:pPr>
              <a:buNone/>
            </a:pPr>
            <a:r>
              <a:rPr lang="tr-TR" b="1" dirty="0" smtClean="0">
                <a:latin typeface="Times New Roman" pitchFamily="18" charset="0"/>
                <a:cs typeface="Times New Roman" pitchFamily="18" charset="0"/>
              </a:rPr>
              <a:t>1.derece yanık:</a:t>
            </a:r>
            <a:r>
              <a:rPr lang="tr-TR" dirty="0" smtClean="0">
                <a:latin typeface="Times New Roman" pitchFamily="18" charset="0"/>
                <a:cs typeface="Times New Roman" pitchFamily="18" charset="0"/>
              </a:rPr>
              <a:t> Deride kızarıklık, ağrı, yanık bölgede ödem vardır. Yaklaşık 48 saatte iyileşir.</a:t>
            </a:r>
          </a:p>
          <a:p>
            <a:pPr>
              <a:buNone/>
            </a:pPr>
            <a:endParaRPr lang="tr-TR" dirty="0" smtClean="0">
              <a:latin typeface="Times New Roman" pitchFamily="18" charset="0"/>
              <a:cs typeface="Times New Roman" pitchFamily="18" charset="0"/>
            </a:endParaRPr>
          </a:p>
          <a:p>
            <a:pPr>
              <a:buNone/>
            </a:pPr>
            <a:r>
              <a:rPr lang="tr-TR" b="1" dirty="0" smtClean="0">
                <a:latin typeface="Times New Roman" pitchFamily="18" charset="0"/>
                <a:cs typeface="Times New Roman" pitchFamily="18" charset="0"/>
              </a:rPr>
              <a:t>2.derece yanık:</a:t>
            </a:r>
            <a:r>
              <a:rPr lang="tr-TR" dirty="0" smtClean="0">
                <a:latin typeface="Times New Roman" pitchFamily="18" charset="0"/>
                <a:cs typeface="Times New Roman" pitchFamily="18" charset="0"/>
              </a:rPr>
              <a:t> Deride içi su dolu kabarcıklar (</a:t>
            </a:r>
            <a:r>
              <a:rPr lang="tr-TR" dirty="0" err="1" smtClean="0">
                <a:latin typeface="Times New Roman" pitchFamily="18" charset="0"/>
                <a:cs typeface="Times New Roman" pitchFamily="18" charset="0"/>
              </a:rPr>
              <a:t>bül</a:t>
            </a:r>
            <a:r>
              <a:rPr lang="tr-TR" dirty="0" smtClean="0">
                <a:latin typeface="Times New Roman" pitchFamily="18" charset="0"/>
                <a:cs typeface="Times New Roman" pitchFamily="18" charset="0"/>
              </a:rPr>
              <a:t>) vardır. Ağrılıdır. Derinin kendini yenilemesi ile kendi kendine iyileşir.</a:t>
            </a:r>
          </a:p>
          <a:p>
            <a:pPr>
              <a:buNone/>
            </a:pPr>
            <a:endParaRPr lang="tr-TR" dirty="0" smtClean="0">
              <a:latin typeface="Times New Roman" pitchFamily="18" charset="0"/>
              <a:cs typeface="Times New Roman" pitchFamily="18" charset="0"/>
            </a:endParaRPr>
          </a:p>
          <a:p>
            <a:pPr>
              <a:buNone/>
            </a:pPr>
            <a:r>
              <a:rPr lang="tr-TR" b="1" dirty="0" smtClean="0">
                <a:latin typeface="Times New Roman" pitchFamily="18" charset="0"/>
                <a:cs typeface="Times New Roman" pitchFamily="18" charset="0"/>
              </a:rPr>
              <a:t>3.derece yanık:</a:t>
            </a:r>
            <a:r>
              <a:rPr lang="tr-TR" dirty="0" smtClean="0">
                <a:latin typeface="Times New Roman" pitchFamily="18" charset="0"/>
                <a:cs typeface="Times New Roman" pitchFamily="18" charset="0"/>
              </a:rPr>
              <a:t> Derinin tüm tabakaları etkilenmiştir. Özellikle de kaslar, sinirler ve damarlar üzerinde etkisi görülür. Beyaz ve kara yaradan siyah renge kadar aşamaları vardır. Sinirler zarar gördüğü için ağrı yoktur.</a:t>
            </a:r>
          </a:p>
          <a:p>
            <a:endParaRPr lang="tr-T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down)">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1 Başlık"/>
          <p:cNvSpPr>
            <a:spLocks noGrp="1"/>
          </p:cNvSpPr>
          <p:nvPr>
            <p:ph type="title"/>
          </p:nvPr>
        </p:nvSpPr>
        <p:spPr>
          <a:xfrm>
            <a:off x="464127" y="171161"/>
            <a:ext cx="10515600" cy="1325563"/>
          </a:xfrm>
        </p:spPr>
        <p:txBody>
          <a:bodyPr/>
          <a:lstStyle/>
          <a:p>
            <a:r>
              <a:rPr lang="tr-TR" b="1" dirty="0">
                <a:solidFill>
                  <a:srgbClr val="FF0000"/>
                </a:solidFill>
                <a:latin typeface="Times New Roman" pitchFamily="18" charset="0"/>
                <a:cs typeface="Times New Roman" pitchFamily="18" charset="0"/>
              </a:rPr>
              <a:t>Çocuklar için alınması gereken önlemler</a:t>
            </a:r>
          </a:p>
        </p:txBody>
      </p:sp>
      <p:sp>
        <p:nvSpPr>
          <p:cNvPr id="3" name="2 İçerik Yer Tutucusu"/>
          <p:cNvSpPr>
            <a:spLocks noGrp="1"/>
          </p:cNvSpPr>
          <p:nvPr>
            <p:ph idx="1"/>
          </p:nvPr>
        </p:nvSpPr>
        <p:spPr>
          <a:xfrm>
            <a:off x="436418" y="1465407"/>
            <a:ext cx="11506199" cy="2122920"/>
          </a:xfrm>
        </p:spPr>
        <p:txBody>
          <a:bodyPr/>
          <a:lstStyle/>
          <a:p>
            <a:r>
              <a:rPr lang="tr-TR" dirty="0">
                <a:latin typeface="Times New Roman" pitchFamily="18" charset="0"/>
                <a:cs typeface="Times New Roman" pitchFamily="18" charset="0"/>
              </a:rPr>
              <a:t>Çocukları soba ve diğer ısıtıcıların bulunduğu odada asla </a:t>
            </a:r>
            <a:r>
              <a:rPr lang="tr-TR" dirty="0" err="1">
                <a:latin typeface="Times New Roman" pitchFamily="18" charset="0"/>
                <a:cs typeface="Times New Roman" pitchFamily="18" charset="0"/>
              </a:rPr>
              <a:t>yanlız</a:t>
            </a:r>
            <a:r>
              <a:rPr lang="tr-TR" dirty="0">
                <a:latin typeface="Times New Roman" pitchFamily="18" charset="0"/>
                <a:cs typeface="Times New Roman" pitchFamily="18" charset="0"/>
              </a:rPr>
              <a:t> bırakmayın. </a:t>
            </a:r>
          </a:p>
          <a:p>
            <a:r>
              <a:rPr lang="tr-TR" dirty="0">
                <a:latin typeface="Times New Roman" pitchFamily="18" charset="0"/>
                <a:cs typeface="Times New Roman" pitchFamily="18" charset="0"/>
              </a:rPr>
              <a:t> Çocukların temasını engellemek için sobanın etrafına koruma yapın. </a:t>
            </a:r>
          </a:p>
          <a:p>
            <a:r>
              <a:rPr lang="tr-TR" dirty="0">
                <a:latin typeface="Times New Roman" pitchFamily="18" charset="0"/>
                <a:cs typeface="Times New Roman" pitchFamily="18" charset="0"/>
              </a:rPr>
              <a:t>Sıcak su dolu kap, çaydanlık, tencere ve fişe takılı ütüyü çocukların ulaşabileceği yerlerde bırakmayın. </a:t>
            </a:r>
          </a:p>
        </p:txBody>
      </p:sp>
      <p:pic>
        <p:nvPicPr>
          <p:cNvPr id="3074" name="Picture 2" descr="Çocuğum | Çocuk Beslnme ve Sağlık | Çocuklarda Yanık Tedavisi Nasıl Olmalı  Nasıl Olmamalı"/>
          <p:cNvPicPr>
            <a:picLocks noChangeAspect="1" noChangeArrowheads="1"/>
          </p:cNvPicPr>
          <p:nvPr/>
        </p:nvPicPr>
        <p:blipFill>
          <a:blip r:embed="rId3" cstate="print"/>
          <a:srcRect/>
          <a:stretch>
            <a:fillRect/>
          </a:stretch>
        </p:blipFill>
        <p:spPr bwMode="auto">
          <a:xfrm>
            <a:off x="3672253" y="3773188"/>
            <a:ext cx="4915189" cy="258170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408708" y="828097"/>
            <a:ext cx="11520055" cy="4351338"/>
          </a:xfrm>
        </p:spPr>
        <p:txBody>
          <a:bodyPr/>
          <a:lstStyle/>
          <a:p>
            <a:r>
              <a:rPr lang="tr-TR" dirty="0">
                <a:latin typeface="Times New Roman" pitchFamily="18" charset="0"/>
                <a:cs typeface="Times New Roman" pitchFamily="18" charset="0"/>
              </a:rPr>
              <a:t>Masa ve ocak üzerindeki tencere ve tavanın sapını daima içe dönük tutun. </a:t>
            </a:r>
          </a:p>
          <a:p>
            <a:r>
              <a:rPr lang="tr-TR" dirty="0">
                <a:latin typeface="Times New Roman" pitchFamily="18" charset="0"/>
                <a:cs typeface="Times New Roman" pitchFamily="18" charset="0"/>
              </a:rPr>
              <a:t>Kimyasal madde içeren temizlik maddeleri ve kişisel bakım ürünlerini çocukların ulaşamayacağı kapalı dolaplarda muhafaza edin</a:t>
            </a:r>
          </a:p>
          <a:p>
            <a:r>
              <a:rPr lang="tr-TR" dirty="0">
                <a:latin typeface="Times New Roman" pitchFamily="18" charset="0"/>
                <a:cs typeface="Times New Roman" pitchFamily="18" charset="0"/>
              </a:rPr>
              <a:t>Bardak içerisinde sıvı temizlik malzemesi bulundurmayın.</a:t>
            </a:r>
          </a:p>
          <a:p>
            <a:endParaRPr lang="tr-TR" dirty="0">
              <a:latin typeface="Times New Roman" pitchFamily="18" charset="0"/>
              <a:cs typeface="Times New Roman" pitchFamily="18" charset="0"/>
            </a:endParaRPr>
          </a:p>
        </p:txBody>
      </p:sp>
      <p:pic>
        <p:nvPicPr>
          <p:cNvPr id="45058" name="Picture 2"/>
          <p:cNvPicPr>
            <a:picLocks noChangeAspect="1" noChangeArrowheads="1"/>
          </p:cNvPicPr>
          <p:nvPr/>
        </p:nvPicPr>
        <p:blipFill>
          <a:blip r:embed="rId3" cstate="print"/>
          <a:srcRect/>
          <a:stretch>
            <a:fillRect/>
          </a:stretch>
        </p:blipFill>
        <p:spPr bwMode="auto">
          <a:xfrm>
            <a:off x="6889606" y="3214255"/>
            <a:ext cx="4748211" cy="3366654"/>
          </a:xfrm>
          <a:prstGeom prst="rect">
            <a:avLst/>
          </a:prstGeom>
          <a:noFill/>
          <a:ln w="9525">
            <a:noFill/>
            <a:miter lim="800000"/>
            <a:headEnd/>
            <a:tailEnd/>
          </a:ln>
        </p:spPr>
      </p:pic>
      <p:pic>
        <p:nvPicPr>
          <p:cNvPr id="45060" name="Picture 4" descr="Çocuklarda ev kazalarına karşı 8 ilk yardım önerisi"/>
          <p:cNvPicPr>
            <a:picLocks noChangeAspect="1" noChangeArrowheads="1"/>
          </p:cNvPicPr>
          <p:nvPr/>
        </p:nvPicPr>
        <p:blipFill>
          <a:blip r:embed="rId4" cstate="print"/>
          <a:srcRect/>
          <a:stretch>
            <a:fillRect/>
          </a:stretch>
        </p:blipFill>
        <p:spPr bwMode="auto">
          <a:xfrm>
            <a:off x="1149926" y="3214253"/>
            <a:ext cx="4752111" cy="3350059"/>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1336963" y="2338243"/>
            <a:ext cx="10515600" cy="2621684"/>
          </a:xfrm>
        </p:spPr>
        <p:txBody>
          <a:bodyPr>
            <a:normAutofit/>
          </a:bodyPr>
          <a:lstStyle/>
          <a:p>
            <a:pPr algn="ctr">
              <a:lnSpc>
                <a:spcPct val="150000"/>
              </a:lnSpc>
              <a:buNone/>
            </a:pPr>
            <a:r>
              <a:rPr lang="tr-TR" sz="3600" b="1" dirty="0">
                <a:solidFill>
                  <a:srgbClr val="FF0000"/>
                </a:solidFill>
                <a:latin typeface="Times New Roman" pitchFamily="18" charset="0"/>
                <a:cs typeface="Times New Roman" pitchFamily="18" charset="0"/>
              </a:rPr>
              <a:t>Yanık vakalarında yaralının ağrısını hafifletmek için ilk müdahaleyi soğuk su ile yapın. Yaralıyı vakit kaybetmeden en yakın sağlık merkezine ulaştırın.</a:t>
            </a:r>
          </a:p>
        </p:txBody>
      </p:sp>
      <p:pic>
        <p:nvPicPr>
          <p:cNvPr id="46082" name="Picture 2" descr="TÜRKİYE TÜRKÇESİNDE ÜNLEM"/>
          <p:cNvPicPr>
            <a:picLocks noChangeAspect="1" noChangeArrowheads="1"/>
          </p:cNvPicPr>
          <p:nvPr/>
        </p:nvPicPr>
        <p:blipFill>
          <a:blip r:embed="rId3" cstate="print"/>
          <a:srcRect l="34941" r="34214"/>
          <a:stretch>
            <a:fillRect/>
          </a:stretch>
        </p:blipFill>
        <p:spPr bwMode="auto">
          <a:xfrm rot="21262840">
            <a:off x="623024" y="123639"/>
            <a:ext cx="968895" cy="247487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1 Başlık"/>
          <p:cNvSpPr>
            <a:spLocks noGrp="1"/>
          </p:cNvSpPr>
          <p:nvPr>
            <p:ph type="title"/>
          </p:nvPr>
        </p:nvSpPr>
        <p:spPr>
          <a:xfrm>
            <a:off x="681446" y="182245"/>
            <a:ext cx="10515600" cy="1325563"/>
          </a:xfrm>
        </p:spPr>
        <p:txBody>
          <a:bodyPr/>
          <a:lstStyle/>
          <a:p>
            <a:r>
              <a:rPr lang="tr-TR" b="1" dirty="0" smtClean="0">
                <a:solidFill>
                  <a:srgbClr val="FF0000"/>
                </a:solidFill>
                <a:latin typeface="Times New Roman" pitchFamily="18" charset="0"/>
                <a:cs typeface="Times New Roman" pitchFamily="18" charset="0"/>
              </a:rPr>
              <a:t>YANMADA İLK YARDIM</a:t>
            </a:r>
            <a:endParaRPr lang="tr-TR" b="1" dirty="0">
              <a:solidFill>
                <a:srgbClr val="FF0000"/>
              </a:solidFill>
              <a:latin typeface="Times New Roman" pitchFamily="18" charset="0"/>
              <a:cs typeface="Times New Roman" pitchFamily="18" charset="0"/>
            </a:endParaRPr>
          </a:p>
        </p:txBody>
      </p:sp>
      <p:sp>
        <p:nvSpPr>
          <p:cNvPr id="3" name="2 İçerik Yer Tutucusu"/>
          <p:cNvSpPr>
            <a:spLocks noGrp="1"/>
          </p:cNvSpPr>
          <p:nvPr>
            <p:ph idx="1"/>
          </p:nvPr>
        </p:nvSpPr>
        <p:spPr>
          <a:xfrm>
            <a:off x="367937" y="1499054"/>
            <a:ext cx="11375571" cy="5019312"/>
          </a:xfrm>
        </p:spPr>
        <p:txBody>
          <a:bodyPr>
            <a:normAutofit/>
          </a:bodyPr>
          <a:lstStyle/>
          <a:p>
            <a:pPr>
              <a:buNone/>
            </a:pPr>
            <a:r>
              <a:rPr lang="tr-TR" b="1" dirty="0" smtClean="0">
                <a:latin typeface="Times New Roman" pitchFamily="18" charset="0"/>
                <a:cs typeface="Times New Roman" pitchFamily="18" charset="0"/>
              </a:rPr>
              <a:t>Isı ile oluşan yanıklarda ilkyardım işlemleri nedir?</a:t>
            </a:r>
            <a:endParaRPr lang="tr-TR" dirty="0" smtClean="0">
              <a:latin typeface="Times New Roman" pitchFamily="18" charset="0"/>
              <a:cs typeface="Times New Roman" pitchFamily="18" charset="0"/>
            </a:endParaRPr>
          </a:p>
          <a:p>
            <a:r>
              <a:rPr lang="tr-TR" dirty="0" smtClean="0">
                <a:latin typeface="Times New Roman" pitchFamily="18" charset="0"/>
                <a:cs typeface="Times New Roman" pitchFamily="18" charset="0"/>
              </a:rPr>
              <a:t>Kişi hala yanıyorsa paniğe engel olunur, koşması engellenir,</a:t>
            </a:r>
          </a:p>
          <a:p>
            <a:r>
              <a:rPr lang="tr-TR" dirty="0" smtClean="0">
                <a:latin typeface="Times New Roman" pitchFamily="18" charset="0"/>
                <a:cs typeface="Times New Roman" pitchFamily="18" charset="0"/>
              </a:rPr>
              <a:t>Hasta/yaralının üzeri battaniye ya da bir örtü ile kapatılır ve yuvarlanması sağlanır,</a:t>
            </a:r>
          </a:p>
          <a:p>
            <a:r>
              <a:rPr lang="tr-TR" dirty="0" smtClean="0">
                <a:latin typeface="Times New Roman" pitchFamily="18" charset="0"/>
                <a:cs typeface="Times New Roman" pitchFamily="18" charset="0"/>
              </a:rPr>
              <a:t>Yaşam belirtileri değerlendirilir </a:t>
            </a:r>
            <a:r>
              <a:rPr lang="tr-TR" b="1" dirty="0" smtClean="0">
                <a:latin typeface="Times New Roman" pitchFamily="18" charset="0"/>
                <a:cs typeface="Times New Roman" pitchFamily="18" charset="0"/>
              </a:rPr>
              <a:t>(ABC)</a:t>
            </a:r>
            <a:r>
              <a:rPr lang="tr-TR" dirty="0" smtClean="0">
                <a:latin typeface="Times New Roman" pitchFamily="18" charset="0"/>
                <a:cs typeface="Times New Roman" pitchFamily="18" charset="0"/>
              </a:rPr>
              <a:t>,</a:t>
            </a:r>
          </a:p>
          <a:p>
            <a:endParaRPr lang="tr-TR" dirty="0">
              <a:latin typeface="Times New Roman" pitchFamily="18" charset="0"/>
              <a:cs typeface="Times New Roman" pitchFamily="18" charset="0"/>
            </a:endParaRPr>
          </a:p>
        </p:txBody>
      </p:sp>
      <p:pic>
        <p:nvPicPr>
          <p:cNvPr id="5" name="Resim 5"/>
          <p:cNvPicPr>
            <a:picLocks noChangeAspect="1"/>
          </p:cNvPicPr>
          <p:nvPr/>
        </p:nvPicPr>
        <p:blipFill>
          <a:blip r:embed="rId3" cstate="print"/>
          <a:stretch>
            <a:fillRect/>
          </a:stretch>
        </p:blipFill>
        <p:spPr>
          <a:xfrm>
            <a:off x="2403566" y="2860766"/>
            <a:ext cx="6940732" cy="375345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341811" y="427899"/>
            <a:ext cx="11506199" cy="5646330"/>
          </a:xfrm>
        </p:spPr>
        <p:txBody>
          <a:bodyPr>
            <a:normAutofit/>
          </a:bodyPr>
          <a:lstStyle/>
          <a:p>
            <a:r>
              <a:rPr lang="tr-TR" dirty="0" smtClean="0">
                <a:latin typeface="Times New Roman" pitchFamily="18" charset="0"/>
                <a:cs typeface="Times New Roman" pitchFamily="18" charset="0"/>
              </a:rPr>
              <a:t>Solunum yolunun etkilenip etkilenmediği kontrol edilir,</a:t>
            </a:r>
          </a:p>
          <a:p>
            <a:r>
              <a:rPr lang="tr-TR" dirty="0" smtClean="0">
                <a:latin typeface="Times New Roman" pitchFamily="18" charset="0"/>
                <a:cs typeface="Times New Roman" pitchFamily="18" charset="0"/>
              </a:rPr>
              <a:t>Yanmış alandaki deriler kaldırılmadan giysiler çıkarılır,</a:t>
            </a:r>
          </a:p>
          <a:p>
            <a:r>
              <a:rPr lang="tr-TR" dirty="0" smtClean="0">
                <a:latin typeface="Times New Roman" pitchFamily="18" charset="0"/>
                <a:cs typeface="Times New Roman" pitchFamily="18" charset="0"/>
              </a:rPr>
              <a:t>Yanık bölge en az 20 dakika çeşme suyu altında tutulur (yanık yüzeyi büyükse ısı kaybı çok olacağından önerilmez),</a:t>
            </a:r>
          </a:p>
          <a:p>
            <a:r>
              <a:rPr lang="tr-TR" dirty="0" smtClean="0">
                <a:latin typeface="Times New Roman" pitchFamily="18" charset="0"/>
                <a:cs typeface="Times New Roman" pitchFamily="18" charset="0"/>
              </a:rPr>
              <a:t>Ödem oluşabileceği düşünülerek yüzük, bilezik, saat gibi eşyalar çıkarılır,</a:t>
            </a:r>
          </a:p>
          <a:p>
            <a:endParaRPr lang="tr-TR" dirty="0">
              <a:latin typeface="Times New Roman" pitchFamily="18" charset="0"/>
              <a:cs typeface="Times New Roman" pitchFamily="18" charset="0"/>
            </a:endParaRPr>
          </a:p>
        </p:txBody>
      </p:sp>
      <p:pic>
        <p:nvPicPr>
          <p:cNvPr id="4098" name="Picture 2" descr="yanik"/>
          <p:cNvPicPr>
            <a:picLocks noChangeAspect="1" noChangeArrowheads="1"/>
          </p:cNvPicPr>
          <p:nvPr/>
        </p:nvPicPr>
        <p:blipFill>
          <a:blip r:embed="rId3" cstate="print"/>
          <a:srcRect/>
          <a:stretch>
            <a:fillRect/>
          </a:stretch>
        </p:blipFill>
        <p:spPr bwMode="auto">
          <a:xfrm>
            <a:off x="3029404" y="3223578"/>
            <a:ext cx="5748836" cy="300990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394062" y="401774"/>
            <a:ext cx="11493137" cy="4351338"/>
          </a:xfrm>
        </p:spPr>
        <p:txBody>
          <a:bodyPr>
            <a:normAutofit/>
          </a:bodyPr>
          <a:lstStyle/>
          <a:p>
            <a:r>
              <a:rPr lang="tr-TR" dirty="0" smtClean="0">
                <a:latin typeface="Times New Roman" pitchFamily="18" charset="0"/>
                <a:cs typeface="Times New Roman" pitchFamily="18" charset="0"/>
              </a:rPr>
              <a:t>Takılan yerler varsa kesilir,</a:t>
            </a:r>
          </a:p>
          <a:p>
            <a:r>
              <a:rPr lang="tr-TR" dirty="0" smtClean="0">
                <a:latin typeface="Times New Roman" pitchFamily="18" charset="0"/>
                <a:cs typeface="Times New Roman" pitchFamily="18" charset="0"/>
              </a:rPr>
              <a:t>Hijyen ve temizliğe dikkat edilir,</a:t>
            </a:r>
          </a:p>
          <a:p>
            <a:r>
              <a:rPr lang="tr-TR" dirty="0" smtClean="0">
                <a:latin typeface="Times New Roman" pitchFamily="18" charset="0"/>
                <a:cs typeface="Times New Roman" pitchFamily="18" charset="0"/>
              </a:rPr>
              <a:t>Su toplamış yerler patlatılmaz,</a:t>
            </a:r>
          </a:p>
          <a:p>
            <a:r>
              <a:rPr lang="tr-TR" dirty="0" smtClean="0">
                <a:latin typeface="Times New Roman" pitchFamily="18" charset="0"/>
                <a:cs typeface="Times New Roman" pitchFamily="18" charset="0"/>
              </a:rPr>
              <a:t>Yanık üzerine ilaç ya da yanık merhemi gibi maddeler de sürülmemelidir,</a:t>
            </a:r>
          </a:p>
          <a:p>
            <a:r>
              <a:rPr lang="tr-TR" dirty="0" smtClean="0">
                <a:latin typeface="Times New Roman" pitchFamily="18" charset="0"/>
                <a:cs typeface="Times New Roman" pitchFamily="18" charset="0"/>
              </a:rPr>
              <a:t>Yanık üzeri temiz bir bezle örtülür,</a:t>
            </a:r>
          </a:p>
          <a:p>
            <a:r>
              <a:rPr lang="tr-TR" dirty="0" smtClean="0">
                <a:latin typeface="Times New Roman" pitchFamily="18" charset="0"/>
                <a:cs typeface="Times New Roman" pitchFamily="18" charset="0"/>
              </a:rPr>
              <a:t>Hasta/yaralı battaniye ile örtülür,</a:t>
            </a:r>
          </a:p>
          <a:p>
            <a:r>
              <a:rPr lang="tr-TR" dirty="0" smtClean="0">
                <a:latin typeface="Times New Roman" pitchFamily="18" charset="0"/>
                <a:cs typeface="Times New Roman" pitchFamily="18" charset="0"/>
              </a:rPr>
              <a:t>Yanık bölgeler birlikte bandaj yapılmamalıdır,</a:t>
            </a:r>
          </a:p>
          <a:p>
            <a:r>
              <a:rPr lang="tr-TR" dirty="0" smtClean="0">
                <a:latin typeface="Times New Roman" pitchFamily="18" charset="0"/>
                <a:cs typeface="Times New Roman" pitchFamily="18" charset="0"/>
              </a:rPr>
              <a:t>Tıbbi yardım istenir </a:t>
            </a:r>
            <a:r>
              <a:rPr lang="tr-TR" b="1" dirty="0" smtClean="0">
                <a:latin typeface="Times New Roman" pitchFamily="18" charset="0"/>
                <a:cs typeface="Times New Roman" pitchFamily="18" charset="0"/>
              </a:rPr>
              <a:t>(112)</a:t>
            </a:r>
            <a:r>
              <a:rPr lang="tr-TR" dirty="0" smtClean="0">
                <a:latin typeface="Times New Roman" pitchFamily="18" charset="0"/>
                <a:cs typeface="Times New Roman" pitchFamily="18" charset="0"/>
              </a:rPr>
              <a:t>.</a:t>
            </a:r>
          </a:p>
          <a:p>
            <a:endParaRPr lang="tr-TR" dirty="0"/>
          </a:p>
        </p:txBody>
      </p:sp>
      <p:pic>
        <p:nvPicPr>
          <p:cNvPr id="3074" name="Picture 2" descr="Bebeklerde yanık sırasında nasıl müdahale edilmeli? Bebeklerde yanıklarda  ilk yardım kuralları - Bebek Haberleri"/>
          <p:cNvPicPr>
            <a:picLocks noChangeAspect="1" noChangeArrowheads="1"/>
          </p:cNvPicPr>
          <p:nvPr/>
        </p:nvPicPr>
        <p:blipFill>
          <a:blip r:embed="rId3" cstate="print"/>
          <a:srcRect/>
          <a:stretch>
            <a:fillRect/>
          </a:stretch>
        </p:blipFill>
        <p:spPr bwMode="auto">
          <a:xfrm>
            <a:off x="7641771" y="3056709"/>
            <a:ext cx="3958046" cy="347472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315685" y="323396"/>
            <a:ext cx="11519263" cy="5136878"/>
          </a:xfrm>
        </p:spPr>
        <p:txBody>
          <a:bodyPr>
            <a:normAutofit lnSpcReduction="10000"/>
          </a:bodyPr>
          <a:lstStyle/>
          <a:p>
            <a:pPr>
              <a:buNone/>
            </a:pPr>
            <a:r>
              <a:rPr lang="tr-TR" sz="3000" b="1" dirty="0" smtClean="0">
                <a:latin typeface="Times New Roman" pitchFamily="18" charset="0"/>
                <a:cs typeface="Times New Roman" pitchFamily="18" charset="0"/>
              </a:rPr>
              <a:t>Elektrik yanıklarında ilkyardım nasıl olmalıdır?</a:t>
            </a:r>
            <a:endParaRPr lang="tr-TR" sz="3000" dirty="0" smtClean="0">
              <a:latin typeface="Times New Roman" pitchFamily="18" charset="0"/>
              <a:cs typeface="Times New Roman" pitchFamily="18" charset="0"/>
            </a:endParaRPr>
          </a:p>
          <a:p>
            <a:r>
              <a:rPr lang="tr-TR" dirty="0" smtClean="0">
                <a:latin typeface="Times New Roman" pitchFamily="18" charset="0"/>
                <a:cs typeface="Times New Roman" pitchFamily="18" charset="0"/>
              </a:rPr>
              <a:t>Soğukkanlı ve sakin olunmalıdır,</a:t>
            </a:r>
          </a:p>
          <a:p>
            <a:r>
              <a:rPr lang="tr-TR" dirty="0" smtClean="0">
                <a:latin typeface="Times New Roman" pitchFamily="18" charset="0"/>
                <a:cs typeface="Times New Roman" pitchFamily="18" charset="0"/>
              </a:rPr>
              <a:t>Hasta/yaralıya dokunmadan önce elektrik akımı kesilmelidir, akımı kesme imkanı yoksa tahta çubuk ya da ip gibi bir cisimle elektrik teması kesilmelidir,</a:t>
            </a:r>
          </a:p>
          <a:p>
            <a:r>
              <a:rPr lang="tr-TR" dirty="0" smtClean="0">
                <a:latin typeface="Times New Roman" pitchFamily="18" charset="0"/>
                <a:cs typeface="Times New Roman" pitchFamily="18" charset="0"/>
              </a:rPr>
              <a:t>Hasta/yaralının </a:t>
            </a:r>
            <a:r>
              <a:rPr lang="tr-TR" b="1" dirty="0" err="1" smtClean="0">
                <a:latin typeface="Times New Roman" pitchFamily="18" charset="0"/>
                <a:cs typeface="Times New Roman" pitchFamily="18" charset="0"/>
              </a:rPr>
              <a:t>ABC</a:t>
            </a:r>
            <a:r>
              <a:rPr lang="tr-TR" dirty="0" err="1" smtClean="0">
                <a:latin typeface="Times New Roman" pitchFamily="18" charset="0"/>
                <a:cs typeface="Times New Roman" pitchFamily="18" charset="0"/>
              </a:rPr>
              <a:t>’si</a:t>
            </a:r>
            <a:r>
              <a:rPr lang="tr-TR" dirty="0" smtClean="0">
                <a:latin typeface="Times New Roman" pitchFamily="18" charset="0"/>
                <a:cs typeface="Times New Roman" pitchFamily="18" charset="0"/>
              </a:rPr>
              <a:t> değerlendirilmelidir,</a:t>
            </a:r>
          </a:p>
          <a:p>
            <a:r>
              <a:rPr lang="tr-TR" dirty="0" smtClean="0">
                <a:latin typeface="Times New Roman" pitchFamily="18" charset="0"/>
                <a:cs typeface="Times New Roman" pitchFamily="18" charset="0"/>
              </a:rPr>
              <a:t>Hasta/yaralıya </a:t>
            </a:r>
            <a:r>
              <a:rPr lang="tr-TR" b="1" dirty="0" smtClean="0">
                <a:latin typeface="Times New Roman" pitchFamily="18" charset="0"/>
                <a:cs typeface="Times New Roman" pitchFamily="18" charset="0"/>
              </a:rPr>
              <a:t>kesinlikle</a:t>
            </a:r>
            <a:r>
              <a:rPr lang="tr-TR" dirty="0" smtClean="0">
                <a:latin typeface="Times New Roman" pitchFamily="18" charset="0"/>
                <a:cs typeface="Times New Roman" pitchFamily="18" charset="0"/>
              </a:rPr>
              <a:t> su ile müdahale edilmemelidir,</a:t>
            </a:r>
          </a:p>
          <a:p>
            <a:r>
              <a:rPr lang="tr-TR" dirty="0" smtClean="0">
                <a:latin typeface="Times New Roman" pitchFamily="18" charset="0"/>
                <a:cs typeface="Times New Roman" pitchFamily="18" charset="0"/>
              </a:rPr>
              <a:t>Hasta/yaralı hareket ettirilmemelidir,</a:t>
            </a:r>
          </a:p>
          <a:p>
            <a:r>
              <a:rPr lang="tr-TR" dirty="0" smtClean="0">
                <a:latin typeface="Times New Roman" pitchFamily="18" charset="0"/>
                <a:cs typeface="Times New Roman" pitchFamily="18" charset="0"/>
              </a:rPr>
              <a:t>Hasar gören bölgenin üzeri temiz bir </a:t>
            </a:r>
          </a:p>
          <a:p>
            <a:pPr>
              <a:buNone/>
            </a:pPr>
            <a:r>
              <a:rPr lang="tr-TR" dirty="0" smtClean="0">
                <a:latin typeface="Times New Roman" pitchFamily="18" charset="0"/>
                <a:cs typeface="Times New Roman" pitchFamily="18" charset="0"/>
              </a:rPr>
              <a:t>bezle örtülmelidir,</a:t>
            </a:r>
          </a:p>
          <a:p>
            <a:r>
              <a:rPr lang="tr-TR" dirty="0" smtClean="0">
                <a:latin typeface="Times New Roman" pitchFamily="18" charset="0"/>
                <a:cs typeface="Times New Roman" pitchFamily="18" charset="0"/>
              </a:rPr>
              <a:t>Tıbbi yardım istenmelidir </a:t>
            </a:r>
            <a:r>
              <a:rPr lang="tr-TR" b="1" dirty="0" smtClean="0">
                <a:latin typeface="Times New Roman" pitchFamily="18" charset="0"/>
                <a:cs typeface="Times New Roman" pitchFamily="18" charset="0"/>
              </a:rPr>
              <a:t>(112)</a:t>
            </a:r>
            <a:r>
              <a:rPr lang="tr-TR" dirty="0" smtClean="0">
                <a:latin typeface="Times New Roman" pitchFamily="18" charset="0"/>
                <a:cs typeface="Times New Roman" pitchFamily="18" charset="0"/>
              </a:rPr>
              <a:t>.</a:t>
            </a:r>
          </a:p>
          <a:p>
            <a:endParaRPr lang="tr-TR" dirty="0">
              <a:latin typeface="Times New Roman" pitchFamily="18" charset="0"/>
              <a:cs typeface="Times New Roman" pitchFamily="18" charset="0"/>
            </a:endParaRPr>
          </a:p>
        </p:txBody>
      </p:sp>
      <p:pic>
        <p:nvPicPr>
          <p:cNvPr id="64514" name="Picture 2" descr="Yanıklar"/>
          <p:cNvPicPr>
            <a:picLocks noChangeAspect="1" noChangeArrowheads="1"/>
          </p:cNvPicPr>
          <p:nvPr/>
        </p:nvPicPr>
        <p:blipFill>
          <a:blip r:embed="rId3" cstate="print"/>
          <a:srcRect/>
          <a:stretch>
            <a:fillRect/>
          </a:stretch>
        </p:blipFill>
        <p:spPr bwMode="auto">
          <a:xfrm>
            <a:off x="6426927" y="3422469"/>
            <a:ext cx="5057411" cy="322652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235131" y="271145"/>
            <a:ext cx="11956869" cy="4351338"/>
          </a:xfrm>
        </p:spPr>
        <p:txBody>
          <a:bodyPr/>
          <a:lstStyle/>
          <a:p>
            <a:pPr>
              <a:buNone/>
            </a:pPr>
            <a:r>
              <a:rPr lang="tr-TR" sz="3200" b="1" dirty="0" smtClean="0">
                <a:latin typeface="Times New Roman" pitchFamily="18" charset="0"/>
                <a:cs typeface="Times New Roman" pitchFamily="18" charset="0"/>
              </a:rPr>
              <a:t>Kimyasal yanıklarda ilkyardım nasıl olmalıdır?</a:t>
            </a:r>
            <a:endParaRPr lang="tr-TR" sz="3200" dirty="0" smtClean="0">
              <a:latin typeface="Times New Roman" pitchFamily="18" charset="0"/>
              <a:cs typeface="Times New Roman" pitchFamily="18" charset="0"/>
            </a:endParaRPr>
          </a:p>
          <a:p>
            <a:r>
              <a:rPr lang="tr-TR" dirty="0" smtClean="0">
                <a:latin typeface="Times New Roman" pitchFamily="18" charset="0"/>
                <a:cs typeface="Times New Roman" pitchFamily="18" charset="0"/>
              </a:rPr>
              <a:t>Deriyle temas eden kimyasal maddenin en kısa sürede deriyle teması kesilmelidir,</a:t>
            </a:r>
          </a:p>
          <a:p>
            <a:r>
              <a:rPr lang="tr-TR" dirty="0" smtClean="0">
                <a:latin typeface="Times New Roman" pitchFamily="18" charset="0"/>
                <a:cs typeface="Times New Roman" pitchFamily="18" charset="0"/>
              </a:rPr>
              <a:t>Bölge bol tazyiksiz suyla, en az 15–20 dakika yumuşak bir şekilde yıkanmalıdır,</a:t>
            </a:r>
          </a:p>
          <a:p>
            <a:r>
              <a:rPr lang="tr-TR" dirty="0" smtClean="0">
                <a:latin typeface="Times New Roman" pitchFamily="18" charset="0"/>
                <a:cs typeface="Times New Roman" pitchFamily="18" charset="0"/>
              </a:rPr>
              <a:t>Giysiler çıkarılmalıdır,</a:t>
            </a:r>
          </a:p>
          <a:p>
            <a:r>
              <a:rPr lang="tr-TR" dirty="0" smtClean="0">
                <a:latin typeface="Times New Roman" pitchFamily="18" charset="0"/>
                <a:cs typeface="Times New Roman" pitchFamily="18" charset="0"/>
              </a:rPr>
              <a:t>Hasta/yaralı örtülmelidir,</a:t>
            </a:r>
          </a:p>
          <a:p>
            <a:r>
              <a:rPr lang="tr-TR" dirty="0" smtClean="0">
                <a:latin typeface="Times New Roman" pitchFamily="18" charset="0"/>
                <a:cs typeface="Times New Roman" pitchFamily="18" charset="0"/>
              </a:rPr>
              <a:t>Tıbbi yardım istenmelidir </a:t>
            </a:r>
            <a:r>
              <a:rPr lang="tr-TR" b="1" dirty="0" smtClean="0">
                <a:latin typeface="Times New Roman" pitchFamily="18" charset="0"/>
                <a:cs typeface="Times New Roman" pitchFamily="18" charset="0"/>
              </a:rPr>
              <a:t>(112)</a:t>
            </a:r>
            <a:r>
              <a:rPr lang="tr-TR" dirty="0" smtClean="0">
                <a:latin typeface="Times New Roman" pitchFamily="18" charset="0"/>
                <a:cs typeface="Times New Roman" pitchFamily="18" charset="0"/>
              </a:rPr>
              <a:t>.</a:t>
            </a:r>
          </a:p>
          <a:p>
            <a:endParaRPr lang="tr-TR" dirty="0">
              <a:latin typeface="Times New Roman" pitchFamily="18" charset="0"/>
              <a:cs typeface="Times New Roman" pitchFamily="18" charset="0"/>
            </a:endParaRPr>
          </a:p>
        </p:txBody>
      </p:sp>
      <p:pic>
        <p:nvPicPr>
          <p:cNvPr id="2050" name="Picture 2" descr="Yanıklarda İlk Yardım | Sağlıkta Yenilikler"/>
          <p:cNvPicPr>
            <a:picLocks noChangeAspect="1" noChangeArrowheads="1"/>
          </p:cNvPicPr>
          <p:nvPr/>
        </p:nvPicPr>
        <p:blipFill>
          <a:blip r:embed="rId3" cstate="print"/>
          <a:srcRect/>
          <a:stretch>
            <a:fillRect/>
          </a:stretch>
        </p:blipFill>
        <p:spPr bwMode="auto">
          <a:xfrm>
            <a:off x="6099175" y="3239590"/>
            <a:ext cx="5286375" cy="330150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3"/>
          <p:cNvPicPr>
            <a:picLocks noChangeAspect="1"/>
          </p:cNvPicPr>
          <p:nvPr/>
        </p:nvPicPr>
        <p:blipFill>
          <a:blip r:embed="rId2" cstate="print"/>
          <a:stretch>
            <a:fillRect/>
          </a:stretch>
        </p:blipFill>
        <p:spPr>
          <a:xfrm>
            <a:off x="0" y="0"/>
            <a:ext cx="12191999" cy="6857999"/>
          </a:xfrm>
          <a:prstGeom prst="rect">
            <a:avLst/>
          </a:prstGeom>
        </p:spPr>
      </p:pic>
      <p:sp>
        <p:nvSpPr>
          <p:cNvPr id="9" name="Başlık 1">
            <a:extLst>
              <a:ext uri="{FF2B5EF4-FFF2-40B4-BE49-F238E27FC236}">
                <a16:creationId xmlns="" xmlns:a16="http://schemas.microsoft.com/office/drawing/2014/main" id="{8A4DB816-F279-9089-3FDB-545A934BB31F}"/>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FF0000"/>
                </a:solidFill>
                <a:latin typeface="Times New Roman" panose="02020603050405020304" pitchFamily="18" charset="0"/>
                <a:cs typeface="Times New Roman" panose="02020603050405020304" pitchFamily="18" charset="0"/>
              </a:rPr>
              <a:t>ZEHİRLENMELER</a:t>
            </a:r>
          </a:p>
        </p:txBody>
      </p:sp>
      <p:sp>
        <p:nvSpPr>
          <p:cNvPr id="10" name="İçerik Yer Tutucusu 2">
            <a:extLst>
              <a:ext uri="{FF2B5EF4-FFF2-40B4-BE49-F238E27FC236}">
                <a16:creationId xmlns="" xmlns:a16="http://schemas.microsoft.com/office/drawing/2014/main" id="{E79729C8-6E5D-E079-9C97-8C3368498348}"/>
              </a:ext>
            </a:extLst>
          </p:cNvPr>
          <p:cNvSpPr>
            <a:spLocks noGrp="1"/>
          </p:cNvSpPr>
          <p:nvPr>
            <p:ph idx="1"/>
          </p:nvPr>
        </p:nvSpPr>
        <p:spPr>
          <a:xfrm>
            <a:off x="838200" y="1825625"/>
            <a:ext cx="10515600" cy="1325563"/>
          </a:xfrm>
        </p:spPr>
        <p:txBody>
          <a:bodyPr/>
          <a:lstStyle/>
          <a:p>
            <a:r>
              <a:rPr lang="tr-TR" sz="2400" dirty="0">
                <a:latin typeface="Times New Roman" panose="02020603050405020304" pitchFamily="18" charset="0"/>
                <a:cs typeface="Times New Roman" panose="02020603050405020304" pitchFamily="18" charset="0"/>
              </a:rPr>
              <a:t>Zehirleyici özelliği olan bir maddenin zarar verecek miktarda vücuda çeşitli yollarla (ağız, cilt yolu vs.) girdikten sonra vücutta bazı olumsuz belirti ve bulgulara yol açmasıdır. </a:t>
            </a:r>
          </a:p>
          <a:p>
            <a:endParaRPr lang="tr-TR" sz="2400" dirty="0">
              <a:latin typeface="Times New Roman" panose="02020603050405020304" pitchFamily="18" charset="0"/>
              <a:cs typeface="Times New Roman" panose="02020603050405020304" pitchFamily="18" charset="0"/>
            </a:endParaRPr>
          </a:p>
          <a:p>
            <a:endParaRPr lang="tr-TR" dirty="0"/>
          </a:p>
        </p:txBody>
      </p:sp>
      <p:sp>
        <p:nvSpPr>
          <p:cNvPr id="11" name="Metin kutusu 3">
            <a:extLst>
              <a:ext uri="{FF2B5EF4-FFF2-40B4-BE49-F238E27FC236}">
                <a16:creationId xmlns="" xmlns:a16="http://schemas.microsoft.com/office/drawing/2014/main" id="{19DAA59B-F6D5-4684-54D1-CD4B314D2963}"/>
              </a:ext>
            </a:extLst>
          </p:cNvPr>
          <p:cNvSpPr txBox="1"/>
          <p:nvPr/>
        </p:nvSpPr>
        <p:spPr>
          <a:xfrm>
            <a:off x="8383980" y="6176963"/>
            <a:ext cx="3918856" cy="523220"/>
          </a:xfrm>
          <a:prstGeom prst="rect">
            <a:avLst/>
          </a:prstGeom>
          <a:noFill/>
        </p:spPr>
        <p:txBody>
          <a:bodyPr wrap="square" rtlCol="0">
            <a:spAutoFit/>
          </a:bodyPr>
          <a:lstStyle/>
          <a:p>
            <a:r>
              <a:rPr lang="tr-TR" sz="1400" dirty="0" err="1">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www.doktortakvimi.com</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blog</a:t>
            </a:r>
            <a:r>
              <a:rPr lang="tr-TR" sz="1400" dirty="0">
                <a:latin typeface="Times New Roman" panose="02020603050405020304" pitchFamily="18" charset="0"/>
                <a:cs typeface="Times New Roman" panose="02020603050405020304" pitchFamily="18" charset="0"/>
              </a:rPr>
              <a:t>/cocuklarda-zehirlenme2</a:t>
            </a:r>
          </a:p>
        </p:txBody>
      </p:sp>
      <p:pic>
        <p:nvPicPr>
          <p:cNvPr id="12" name="Picture 4" descr="Zehirlenmelerin üç yolu">
            <a:extLst>
              <a:ext uri="{FF2B5EF4-FFF2-40B4-BE49-F238E27FC236}">
                <a16:creationId xmlns="" xmlns:a16="http://schemas.microsoft.com/office/drawing/2014/main" id="{EA8A5B0E-7F6A-E8A0-009D-DAB7EC78189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83050" y="3713163"/>
            <a:ext cx="4025900" cy="20193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16004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Unvan 1"/>
          <p:cNvSpPr>
            <a:spLocks noGrp="1"/>
          </p:cNvSpPr>
          <p:nvPr>
            <p:ph type="title"/>
          </p:nvPr>
        </p:nvSpPr>
        <p:spPr/>
        <p:txBody>
          <a:bodyPr>
            <a:normAutofit/>
          </a:bodyPr>
          <a:lstStyle/>
          <a:p>
            <a:r>
              <a:rPr lang="tr-TR" sz="4000" b="1" dirty="0">
                <a:solidFill>
                  <a:srgbClr val="FF0000"/>
                </a:solidFill>
                <a:latin typeface="Times New Roman" panose="02020603050405020304" pitchFamily="18" charset="0"/>
                <a:cs typeface="Times New Roman" panose="02020603050405020304" pitchFamily="18" charset="0"/>
              </a:rPr>
              <a:t>ETKİLEYEN FAKTÖRLER:</a:t>
            </a:r>
          </a:p>
        </p:txBody>
      </p:sp>
      <p:sp>
        <p:nvSpPr>
          <p:cNvPr id="3" name="İçerik Yer Tutucusu 2"/>
          <p:cNvSpPr>
            <a:spLocks noGrp="1"/>
          </p:cNvSpPr>
          <p:nvPr>
            <p:ph idx="1"/>
          </p:nvPr>
        </p:nvSpPr>
        <p:spPr/>
        <p:txBody>
          <a:bodyPr>
            <a:normAutofit/>
          </a:bodyPr>
          <a:lstStyle/>
          <a:p>
            <a:pPr algn="just"/>
            <a:r>
              <a:rPr lang="tr-TR" sz="2400" dirty="0">
                <a:latin typeface="Times New Roman" panose="02020603050405020304" pitchFamily="18" charset="0"/>
                <a:cs typeface="Times New Roman" panose="02020603050405020304" pitchFamily="18" charset="0"/>
              </a:rPr>
              <a:t>Çocuk sayısının fazlalığına bağlı gözetim ihmali</a:t>
            </a:r>
          </a:p>
          <a:p>
            <a:pPr algn="just"/>
            <a:r>
              <a:rPr lang="tr-TR" sz="2400" dirty="0">
                <a:latin typeface="Times New Roman" panose="02020603050405020304" pitchFamily="18" charset="0"/>
                <a:cs typeface="Times New Roman" panose="02020603050405020304" pitchFamily="18" charset="0"/>
              </a:rPr>
              <a:t>Ailelerin eğitim ve bilgi seviyesi</a:t>
            </a:r>
          </a:p>
          <a:p>
            <a:pPr algn="just"/>
            <a:r>
              <a:rPr lang="tr-TR" sz="2400" dirty="0">
                <a:latin typeface="Times New Roman" panose="02020603050405020304" pitchFamily="18" charset="0"/>
                <a:cs typeface="Times New Roman" panose="02020603050405020304" pitchFamily="18" charset="0"/>
              </a:rPr>
              <a:t>Farkındalık</a:t>
            </a:r>
          </a:p>
          <a:p>
            <a:pPr algn="just"/>
            <a:r>
              <a:rPr lang="tr-TR" sz="2400" dirty="0">
                <a:latin typeface="Times New Roman" panose="02020603050405020304" pitchFamily="18" charset="0"/>
                <a:cs typeface="Times New Roman" panose="02020603050405020304" pitchFamily="18" charset="0"/>
              </a:rPr>
              <a:t>Evlerin mimari yapısı</a:t>
            </a:r>
          </a:p>
          <a:p>
            <a:pPr algn="just"/>
            <a:r>
              <a:rPr lang="tr-TR" sz="2400" dirty="0">
                <a:latin typeface="Times New Roman" panose="02020603050405020304" pitchFamily="18" charset="0"/>
                <a:cs typeface="Times New Roman" panose="02020603050405020304" pitchFamily="18" charset="0"/>
              </a:rPr>
              <a:t>Evde yaşayan kişi sayısının fazlalığı</a:t>
            </a:r>
          </a:p>
          <a:p>
            <a:r>
              <a:rPr lang="tr-TR" sz="2400" dirty="0">
                <a:latin typeface="Times New Roman" panose="02020603050405020304" pitchFamily="18" charset="0"/>
                <a:cs typeface="Times New Roman" panose="02020603050405020304" pitchFamily="18" charset="0"/>
              </a:rPr>
              <a:t>Çocuğa ilişkin faktörler (</a:t>
            </a:r>
            <a:r>
              <a:rPr lang="tr-TR" sz="2400" dirty="0" err="1">
                <a:latin typeface="Times New Roman" panose="02020603050405020304" pitchFamily="18" charset="0"/>
                <a:cs typeface="Times New Roman" panose="02020603050405020304" pitchFamily="18" charset="0"/>
              </a:rPr>
              <a:t>biyo</a:t>
            </a:r>
            <a:r>
              <a:rPr lang="tr-TR" sz="2400" dirty="0">
                <a:latin typeface="Times New Roman" panose="02020603050405020304" pitchFamily="18" charset="0"/>
                <a:cs typeface="Times New Roman" panose="02020603050405020304" pitchFamily="18" charset="0"/>
              </a:rPr>
              <a:t>-</a:t>
            </a:r>
            <a:r>
              <a:rPr lang="tr-TR" sz="2400" dirty="0" err="1">
                <a:latin typeface="Times New Roman" panose="02020603050405020304" pitchFamily="18" charset="0"/>
                <a:cs typeface="Times New Roman" panose="02020603050405020304" pitchFamily="18" charset="0"/>
              </a:rPr>
              <a:t>psiko</a:t>
            </a:r>
            <a:r>
              <a:rPr lang="tr-TR" sz="2400" dirty="0">
                <a:latin typeface="Times New Roman" panose="02020603050405020304" pitchFamily="18" charset="0"/>
                <a:cs typeface="Times New Roman" panose="02020603050405020304" pitchFamily="18" charset="0"/>
              </a:rPr>
              <a:t>-sosyal)</a:t>
            </a:r>
          </a:p>
          <a:p>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pPr marL="0" indent="0">
              <a:buNone/>
            </a:pPr>
            <a:r>
              <a:rPr lang="tr-TR" sz="1400" dirty="0">
                <a:latin typeface="Times New Roman" panose="02020603050405020304" pitchFamily="18" charset="0"/>
                <a:cs typeface="Times New Roman" panose="02020603050405020304" pitchFamily="18" charset="0"/>
              </a:rPr>
              <a:t>Altuntaş, M. Kaya, M. Demir, Ş. Oyman, G. </a:t>
            </a:r>
            <a:r>
              <a:rPr lang="tr-TR" sz="1400" dirty="0" err="1">
                <a:latin typeface="Times New Roman" panose="02020603050405020304" pitchFamily="18" charset="0"/>
                <a:cs typeface="Times New Roman" panose="02020603050405020304" pitchFamily="18" charset="0"/>
              </a:rPr>
              <a:t>Metecan</a:t>
            </a:r>
            <a:r>
              <a:rPr lang="tr-TR" sz="1400" dirty="0">
                <a:latin typeface="Times New Roman" panose="02020603050405020304" pitchFamily="18" charset="0"/>
                <a:cs typeface="Times New Roman" panose="02020603050405020304" pitchFamily="18" charset="0"/>
              </a:rPr>
              <a:t>, A. </a:t>
            </a:r>
            <a:r>
              <a:rPr lang="tr-TR" sz="1400" dirty="0" err="1">
                <a:latin typeface="Times New Roman" panose="02020603050405020304" pitchFamily="18" charset="0"/>
                <a:cs typeface="Times New Roman" panose="02020603050405020304" pitchFamily="18" charset="0"/>
              </a:rPr>
              <a:t>Rasttgel</a:t>
            </a:r>
            <a:r>
              <a:rPr lang="tr-TR" sz="1400" dirty="0">
                <a:latin typeface="Times New Roman" panose="02020603050405020304" pitchFamily="18" charset="0"/>
                <a:cs typeface="Times New Roman" panose="02020603050405020304" pitchFamily="18" charset="0"/>
              </a:rPr>
              <a:t>, H. </a:t>
            </a:r>
            <a:r>
              <a:rPr lang="tr-TR" sz="1400" dirty="0" err="1">
                <a:latin typeface="Times New Roman" panose="02020603050405020304" pitchFamily="18" charset="0"/>
                <a:cs typeface="Times New Roman" panose="02020603050405020304" pitchFamily="18" charset="0"/>
              </a:rPr>
              <a:t>Öngel</a:t>
            </a:r>
            <a:r>
              <a:rPr lang="tr-TR" sz="1400" dirty="0">
                <a:latin typeface="Times New Roman" panose="02020603050405020304" pitchFamily="18" charset="0"/>
                <a:cs typeface="Times New Roman" panose="02020603050405020304" pitchFamily="18" charset="0"/>
              </a:rPr>
              <a:t>, K. (2013). 0-14 Yaş Arası Çocuklarda Önlenebilir Nitelikteki Kazaların Belirlenmesi ve İlişkili Tedbirlerin Alınması. </a:t>
            </a:r>
            <a:r>
              <a:rPr lang="tr-TR" sz="1400" dirty="0" err="1">
                <a:latin typeface="Times New Roman" panose="02020603050405020304" pitchFamily="18" charset="0"/>
                <a:cs typeface="Times New Roman" panose="02020603050405020304" pitchFamily="18" charset="0"/>
              </a:rPr>
              <a:t>Smyrna</a:t>
            </a:r>
            <a:r>
              <a:rPr lang="tr-TR" sz="1400" dirty="0">
                <a:latin typeface="Times New Roman" panose="02020603050405020304" pitchFamily="18" charset="0"/>
                <a:cs typeface="Times New Roman" panose="02020603050405020304" pitchFamily="18" charset="0"/>
              </a:rPr>
              <a:t> Tıp Dergisi.</a:t>
            </a:r>
          </a:p>
          <a:p>
            <a:pPr marL="0" indent="0">
              <a:buNone/>
            </a:pPr>
            <a:endParaRPr lang="tr-TR"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3" cstate="print"/>
          <a:stretch>
            <a:fillRect/>
          </a:stretch>
        </p:blipFill>
        <p:spPr>
          <a:xfrm>
            <a:off x="7829550" y="1690688"/>
            <a:ext cx="3943350" cy="3154267"/>
          </a:xfrm>
          <a:prstGeom prst="rect">
            <a:avLst/>
          </a:prstGeom>
          <a:ln>
            <a:noFill/>
          </a:ln>
          <a:effectLst>
            <a:softEdge rad="112500"/>
          </a:effectLst>
        </p:spPr>
      </p:pic>
    </p:spTree>
    <p:extLst>
      <p:ext uri="{BB962C8B-B14F-4D97-AF65-F5344CB8AC3E}">
        <p14:creationId xmlns="" xmlns:p14="http://schemas.microsoft.com/office/powerpoint/2010/main" val="3417273918"/>
      </p:ext>
    </p:extLst>
  </p:cSld>
  <p:clrMapOvr>
    <a:masterClrMapping/>
  </p:clrMapOvr>
  <p:transition>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Başlık 1">
            <a:extLst>
              <a:ext uri="{FF2B5EF4-FFF2-40B4-BE49-F238E27FC236}">
                <a16:creationId xmlns="" xmlns:a16="http://schemas.microsoft.com/office/drawing/2014/main" id="{986071AD-7DF9-7E01-C7DF-E9134EBFEB19}"/>
              </a:ext>
            </a:extLst>
          </p:cNvPr>
          <p:cNvSpPr>
            <a:spLocks noGrp="1"/>
          </p:cNvSpPr>
          <p:nvPr>
            <p:ph type="title"/>
          </p:nvPr>
        </p:nvSpPr>
        <p:spPr>
          <a:xfrm>
            <a:off x="838200" y="403761"/>
            <a:ext cx="10515600" cy="1714189"/>
          </a:xfrm>
        </p:spPr>
        <p:txBody>
          <a:bodyPr>
            <a:normAutofit fontScale="90000"/>
          </a:bodyPr>
          <a:lstStyle/>
          <a:p>
            <a:r>
              <a:rPr lang="tr-TR" b="1" dirty="0">
                <a:solidFill>
                  <a:srgbClr val="FF0000"/>
                </a:solidFill>
                <a:latin typeface="Times New Roman" panose="02020603050405020304" pitchFamily="18" charset="0"/>
                <a:cs typeface="Times New Roman" panose="02020603050405020304" pitchFamily="18" charset="0"/>
              </a:rPr>
              <a:t>ÇOCUKLUK ÇAĞI ZEHİRLENMELERİNİN NEDENLERİ NELERDİR?</a:t>
            </a:r>
            <a:br>
              <a:rPr lang="tr-TR" b="1" dirty="0">
                <a:solidFill>
                  <a:srgbClr val="FF0000"/>
                </a:solidFill>
                <a:latin typeface="Times New Roman" panose="02020603050405020304" pitchFamily="18" charset="0"/>
                <a:cs typeface="Times New Roman" panose="02020603050405020304" pitchFamily="18" charset="0"/>
              </a:rPr>
            </a:b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 xmlns:a16="http://schemas.microsoft.com/office/drawing/2014/main" id="{064CCB2C-CDD8-8CAB-38FE-49A6296B718D}"/>
              </a:ext>
            </a:extLst>
          </p:cNvPr>
          <p:cNvSpPr>
            <a:spLocks noGrp="1"/>
          </p:cNvSpPr>
          <p:nvPr>
            <p:ph idx="1"/>
          </p:nvPr>
        </p:nvSpPr>
        <p:spPr>
          <a:xfrm>
            <a:off x="838200" y="2102901"/>
            <a:ext cx="10515600" cy="4351338"/>
          </a:xfrm>
        </p:spPr>
        <p:txBody>
          <a:bodyPr/>
          <a:lstStyle/>
          <a:p>
            <a:r>
              <a:rPr lang="tr-TR" sz="2400" dirty="0">
                <a:latin typeface="Times New Roman" panose="02020603050405020304" pitchFamily="18" charset="0"/>
                <a:cs typeface="Times New Roman" panose="02020603050405020304" pitchFamily="18" charset="0"/>
              </a:rPr>
              <a:t>Zehirlenmelerin birçoğu ilaçlardan dolayı meydana gelir. </a:t>
            </a:r>
          </a:p>
          <a:p>
            <a:r>
              <a:rPr lang="tr-TR" sz="2400" dirty="0">
                <a:latin typeface="Times New Roman" panose="02020603050405020304" pitchFamily="18" charset="0"/>
                <a:cs typeface="Times New Roman" panose="02020603050405020304" pitchFamily="18" charset="0"/>
              </a:rPr>
              <a:t>Kullanılan temizlik malzemeleri, kozmetik ürünler, oyuncaklar, tarım ve sanayi ürünleri, bitkiler ve hayvan ısırıklarıdır. </a:t>
            </a:r>
          </a:p>
          <a:p>
            <a:r>
              <a:rPr lang="tr-TR" sz="2400" dirty="0">
                <a:latin typeface="Times New Roman" panose="02020603050405020304" pitchFamily="18" charset="0"/>
                <a:cs typeface="Times New Roman" panose="02020603050405020304" pitchFamily="18" charset="0"/>
              </a:rPr>
              <a:t>Soba tütmesi, dumandan boğulma ve </a:t>
            </a:r>
            <a:r>
              <a:rPr lang="tr-TR" sz="2400" dirty="0" err="1">
                <a:latin typeface="Times New Roman" panose="02020603050405020304" pitchFamily="18" charset="0"/>
                <a:cs typeface="Times New Roman" panose="02020603050405020304" pitchFamily="18" charset="0"/>
              </a:rPr>
              <a:t>karbonmonoksit</a:t>
            </a:r>
            <a:r>
              <a:rPr lang="tr-TR" sz="2400" dirty="0">
                <a:latin typeface="Times New Roman" panose="02020603050405020304" pitchFamily="18" charset="0"/>
                <a:cs typeface="Times New Roman" panose="02020603050405020304" pitchFamily="18" charset="0"/>
              </a:rPr>
              <a:t> zehirlenmeleri de sık görülmektedir.</a:t>
            </a:r>
          </a:p>
          <a:p>
            <a:endParaRPr lang="tr-TR" dirty="0"/>
          </a:p>
        </p:txBody>
      </p:sp>
      <p:pic>
        <p:nvPicPr>
          <p:cNvPr id="1028" name="Picture 4" descr="KIRIKKALE'DE, SOBA ZEHİRLENMESİ">
            <a:extLst>
              <a:ext uri="{FF2B5EF4-FFF2-40B4-BE49-F238E27FC236}">
                <a16:creationId xmlns="" xmlns:a16="http://schemas.microsoft.com/office/drawing/2014/main" id="{5A018136-9D9C-64BF-1ED1-3BC134661B5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73162" y="4278570"/>
            <a:ext cx="3644900" cy="2235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Güzelleşeyim derken zehirlenme">
            <a:extLst>
              <a:ext uri="{FF2B5EF4-FFF2-40B4-BE49-F238E27FC236}">
                <a16:creationId xmlns="" xmlns:a16="http://schemas.microsoft.com/office/drawing/2014/main" id="{EC812F0D-02AB-CD32-AF41-FD007885CCF2}"/>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63481" y="4278570"/>
            <a:ext cx="3644900" cy="22352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Metin kutusu 3">
            <a:extLst>
              <a:ext uri="{FF2B5EF4-FFF2-40B4-BE49-F238E27FC236}">
                <a16:creationId xmlns="" xmlns:a16="http://schemas.microsoft.com/office/drawing/2014/main" id="{4415999B-1962-D073-CD92-85064DA1C258}"/>
              </a:ext>
            </a:extLst>
          </p:cNvPr>
          <p:cNvSpPr txBox="1"/>
          <p:nvPr/>
        </p:nvSpPr>
        <p:spPr>
          <a:xfrm>
            <a:off x="10374489" y="5915378"/>
            <a:ext cx="1817511" cy="954107"/>
          </a:xfrm>
          <a:prstGeom prst="rect">
            <a:avLst/>
          </a:prstGeom>
          <a:noFill/>
        </p:spPr>
        <p:txBody>
          <a:bodyPr wrap="square" rtlCol="0">
            <a:spAutoFit/>
          </a:bodyPr>
          <a:lstStyle/>
          <a:p>
            <a:r>
              <a:rPr lang="tr-TR" sz="1400" dirty="0" err="1">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www.guven.com.tr</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saglik</a:t>
            </a:r>
            <a:r>
              <a:rPr lang="tr-TR" sz="1400" dirty="0">
                <a:latin typeface="Times New Roman" panose="02020603050405020304" pitchFamily="18" charset="0"/>
                <a:cs typeface="Times New Roman" panose="02020603050405020304" pitchFamily="18" charset="0"/>
              </a:rPr>
              <a:t>-rehberi/</a:t>
            </a:r>
            <a:r>
              <a:rPr lang="tr-TR" sz="1400" dirty="0" err="1">
                <a:latin typeface="Times New Roman" panose="02020603050405020304" pitchFamily="18" charset="0"/>
                <a:cs typeface="Times New Roman" panose="02020603050405020304" pitchFamily="18" charset="0"/>
              </a:rPr>
              <a:t>cocuklarda</a:t>
            </a:r>
            <a:r>
              <a:rPr lang="tr-TR" sz="1400" dirty="0">
                <a:latin typeface="Times New Roman" panose="02020603050405020304" pitchFamily="18" charset="0"/>
                <a:cs typeface="Times New Roman" panose="02020603050405020304" pitchFamily="18" charset="0"/>
              </a:rPr>
              <a:t>-zehirlenme</a:t>
            </a:r>
          </a:p>
        </p:txBody>
      </p:sp>
    </p:spTree>
    <p:extLst>
      <p:ext uri="{BB962C8B-B14F-4D97-AF65-F5344CB8AC3E}">
        <p14:creationId xmlns="" xmlns:p14="http://schemas.microsoft.com/office/powerpoint/2010/main" val="33738940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Başlık 1">
            <a:extLst>
              <a:ext uri="{FF2B5EF4-FFF2-40B4-BE49-F238E27FC236}">
                <a16:creationId xmlns="" xmlns:a16="http://schemas.microsoft.com/office/drawing/2014/main" id="{8ACB8529-A890-1257-5975-A8B97599634E}"/>
              </a:ext>
            </a:extLst>
          </p:cNvPr>
          <p:cNvSpPr>
            <a:spLocks noGrp="1"/>
          </p:cNvSpPr>
          <p:nvPr>
            <p:ph type="title"/>
          </p:nvPr>
        </p:nvSpPr>
        <p:spPr/>
        <p:txBody>
          <a:bodyPr>
            <a:normAutofit/>
          </a:bodyPr>
          <a:lstStyle/>
          <a:p>
            <a:r>
              <a:rPr lang="tr-TR" sz="4000" b="1" dirty="0">
                <a:solidFill>
                  <a:srgbClr val="FF0000"/>
                </a:solidFill>
                <a:latin typeface="Times New Roman" panose="02020603050405020304" pitchFamily="18" charset="0"/>
                <a:cs typeface="Times New Roman" panose="02020603050405020304" pitchFamily="18" charset="0"/>
              </a:rPr>
              <a:t>ÇOCUKLARDA ZEHİRLENME BELİRTİLERİ NELERDİR?</a:t>
            </a:r>
          </a:p>
        </p:txBody>
      </p:sp>
      <p:sp>
        <p:nvSpPr>
          <p:cNvPr id="3" name="İçerik Yer Tutucusu 2">
            <a:extLst>
              <a:ext uri="{FF2B5EF4-FFF2-40B4-BE49-F238E27FC236}">
                <a16:creationId xmlns="" xmlns:a16="http://schemas.microsoft.com/office/drawing/2014/main" id="{C4BA9285-026D-8D86-4731-76332EEE0294}"/>
              </a:ext>
            </a:extLst>
          </p:cNvPr>
          <p:cNvSpPr>
            <a:spLocks noGrp="1"/>
          </p:cNvSpPr>
          <p:nvPr>
            <p:ph idx="1"/>
          </p:nvPr>
        </p:nvSpPr>
        <p:spPr>
          <a:xfrm>
            <a:off x="838200" y="1825625"/>
            <a:ext cx="10515600" cy="2710749"/>
          </a:xfrm>
        </p:spPr>
        <p:txBody>
          <a:bodyPr>
            <a:normAutofit/>
          </a:bodyPr>
          <a:lstStyle/>
          <a:p>
            <a:pPr marL="0" indent="0">
              <a:buNone/>
            </a:pPr>
            <a:r>
              <a:rPr lang="tr-TR" sz="2400" dirty="0">
                <a:solidFill>
                  <a:srgbClr val="FF0000"/>
                </a:solidFill>
                <a:latin typeface="Times New Roman" panose="02020603050405020304" pitchFamily="18" charset="0"/>
                <a:cs typeface="Times New Roman" panose="02020603050405020304" pitchFamily="18" charset="0"/>
              </a:rPr>
              <a:t>1. Solunum Zehirlenmesi: </a:t>
            </a:r>
            <a:r>
              <a:rPr lang="tr-TR" sz="2400" dirty="0">
                <a:latin typeface="Times New Roman" panose="02020603050405020304" pitchFamily="18" charset="0"/>
                <a:cs typeface="Times New Roman" panose="02020603050405020304" pitchFamily="18" charset="0"/>
              </a:rPr>
              <a:t>Çocuk nefes almada zorluk çeker, hızlı nefes alıp verir. </a:t>
            </a:r>
            <a:endParaRPr lang="tr-TR" sz="2400" dirty="0">
              <a:solidFill>
                <a:srgbClr val="FF0000"/>
              </a:solidFill>
              <a:latin typeface="Times New Roman" panose="02020603050405020304" pitchFamily="18" charset="0"/>
              <a:cs typeface="Times New Roman" panose="02020603050405020304" pitchFamily="18" charset="0"/>
            </a:endParaRPr>
          </a:p>
          <a:p>
            <a:pPr marL="0" indent="0">
              <a:buNone/>
            </a:pPr>
            <a:endParaRPr lang="tr-TR" sz="2400" dirty="0">
              <a:solidFill>
                <a:srgbClr val="FF0000"/>
              </a:solidFill>
              <a:latin typeface="Times New Roman" panose="02020603050405020304" pitchFamily="18" charset="0"/>
              <a:cs typeface="Times New Roman" panose="02020603050405020304" pitchFamily="18" charset="0"/>
            </a:endParaRPr>
          </a:p>
          <a:p>
            <a:pPr marL="0" indent="0">
              <a:buNone/>
            </a:pPr>
            <a:r>
              <a:rPr lang="tr-TR" sz="2400" dirty="0">
                <a:solidFill>
                  <a:srgbClr val="FF0000"/>
                </a:solidFill>
                <a:latin typeface="Times New Roman" panose="02020603050405020304" pitchFamily="18" charset="0"/>
                <a:cs typeface="Times New Roman" panose="02020603050405020304" pitchFamily="18" charset="0"/>
              </a:rPr>
              <a:t>2. Sindirim Zehirlenmesi: </a:t>
            </a:r>
            <a:r>
              <a:rPr lang="tr-TR" sz="2400" dirty="0">
                <a:latin typeface="Times New Roman" panose="02020603050405020304" pitchFamily="18" charset="0"/>
                <a:cs typeface="Times New Roman" panose="02020603050405020304" pitchFamily="18" charset="0"/>
              </a:rPr>
              <a:t>Karın ağrısı, mide bulantısı, kusma ve ishale yol açar. </a:t>
            </a:r>
          </a:p>
          <a:p>
            <a:pPr marL="0" indent="0">
              <a:buNone/>
            </a:pPr>
            <a:endParaRPr lang="tr-TR" sz="2400" dirty="0">
              <a:solidFill>
                <a:srgbClr val="FF0000"/>
              </a:solidFill>
              <a:latin typeface="Times New Roman" panose="02020603050405020304" pitchFamily="18" charset="0"/>
              <a:cs typeface="Times New Roman" panose="02020603050405020304" pitchFamily="18" charset="0"/>
            </a:endParaRPr>
          </a:p>
          <a:p>
            <a:pPr marL="0" indent="0">
              <a:buNone/>
            </a:pPr>
            <a:r>
              <a:rPr lang="tr-TR" sz="2400" dirty="0">
                <a:solidFill>
                  <a:srgbClr val="FF0000"/>
                </a:solidFill>
                <a:latin typeface="Times New Roman" panose="02020603050405020304" pitchFamily="18" charset="0"/>
                <a:cs typeface="Times New Roman" panose="02020603050405020304" pitchFamily="18" charset="0"/>
              </a:rPr>
              <a:t>3.Cilt Yoluyla Zehirlenme: </a:t>
            </a:r>
            <a:r>
              <a:rPr lang="tr-TR" sz="2400" dirty="0">
                <a:latin typeface="Times New Roman" panose="02020603050405020304" pitchFamily="18" charset="0"/>
                <a:cs typeface="Times New Roman" panose="02020603050405020304" pitchFamily="18" charset="0"/>
              </a:rPr>
              <a:t>Cilt renginde kızarma, cilt dokusunda tahriş ya da cilt yüzeyinde şişme meydana gelir.</a:t>
            </a:r>
          </a:p>
          <a:p>
            <a:endParaRPr lang="tr-TR" dirty="0"/>
          </a:p>
        </p:txBody>
      </p:sp>
      <p:pic>
        <p:nvPicPr>
          <p:cNvPr id="5122" name="Picture 2" descr="Zehirlenmelerde İlk Yardım Nasıl Yapılır, Zehirlenme Çeşitleri Ve İlk  Yardım Türleri Nelerdir? | İPUÇLARIM">
            <a:extLst>
              <a:ext uri="{FF2B5EF4-FFF2-40B4-BE49-F238E27FC236}">
                <a16:creationId xmlns="" xmlns:a16="http://schemas.microsoft.com/office/drawing/2014/main" id="{B55C9981-7570-40E8-68CC-0A44C8D14A2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83050" y="4671311"/>
            <a:ext cx="4025900" cy="20193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Metin kutusu 3">
            <a:extLst>
              <a:ext uri="{FF2B5EF4-FFF2-40B4-BE49-F238E27FC236}">
                <a16:creationId xmlns="" xmlns:a16="http://schemas.microsoft.com/office/drawing/2014/main" id="{F46D7A53-CE49-3511-0F78-4DB31ACAC1B0}"/>
              </a:ext>
            </a:extLst>
          </p:cNvPr>
          <p:cNvSpPr txBox="1"/>
          <p:nvPr/>
        </p:nvSpPr>
        <p:spPr>
          <a:xfrm>
            <a:off x="9313334" y="5903893"/>
            <a:ext cx="2878666" cy="954107"/>
          </a:xfrm>
          <a:prstGeom prst="rect">
            <a:avLst/>
          </a:prstGeom>
          <a:noFill/>
        </p:spPr>
        <p:txBody>
          <a:bodyPr wrap="square" rtlCol="0">
            <a:spAutoFit/>
          </a:bodyPr>
          <a:lstStyle/>
          <a:p>
            <a:r>
              <a:rPr lang="tr-TR" sz="1400" dirty="0" err="1"/>
              <a:t>https</a:t>
            </a:r>
            <a:r>
              <a:rPr lang="tr-TR" sz="1400" dirty="0"/>
              <a:t>://</a:t>
            </a:r>
            <a:r>
              <a:rPr lang="tr-TR" sz="1400" dirty="0" err="1"/>
              <a:t>www.medicana.com.tr</a:t>
            </a:r>
            <a:r>
              <a:rPr lang="tr-TR" sz="1400" dirty="0"/>
              <a:t>/</a:t>
            </a:r>
            <a:r>
              <a:rPr lang="tr-TR" sz="1400" dirty="0" err="1"/>
              <a:t>saglik</a:t>
            </a:r>
            <a:r>
              <a:rPr lang="tr-TR" sz="1400" dirty="0"/>
              <a:t>-rehberi-detay/12122/zehirlenme-belirtileri-nelerdir-zehirlenmede-yapilmasi-gerekenler</a:t>
            </a:r>
          </a:p>
        </p:txBody>
      </p:sp>
    </p:spTree>
    <p:extLst>
      <p:ext uri="{BB962C8B-B14F-4D97-AF65-F5344CB8AC3E}">
        <p14:creationId xmlns="" xmlns:p14="http://schemas.microsoft.com/office/powerpoint/2010/main" val="1698441167"/>
      </p:ext>
    </p:extLst>
  </p:cSld>
  <p:clrMapOvr>
    <a:masterClrMapping/>
  </p:clrMapOvr>
  <p:transition>
    <p:check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Başlık 1">
            <a:extLst>
              <a:ext uri="{FF2B5EF4-FFF2-40B4-BE49-F238E27FC236}">
                <a16:creationId xmlns="" xmlns:a16="http://schemas.microsoft.com/office/drawing/2014/main" id="{B3C4DB4B-9713-0FE9-87F5-3032C0230A01}"/>
              </a:ext>
            </a:extLst>
          </p:cNvPr>
          <p:cNvSpPr>
            <a:spLocks noGrp="1"/>
          </p:cNvSpPr>
          <p:nvPr>
            <p:ph type="title"/>
          </p:nvPr>
        </p:nvSpPr>
        <p:spPr/>
        <p:txBody>
          <a:bodyPr>
            <a:normAutofit/>
          </a:bodyPr>
          <a:lstStyle/>
          <a:p>
            <a:r>
              <a:rPr lang="tr-TR" sz="4000" b="1" dirty="0">
                <a:solidFill>
                  <a:srgbClr val="FF0000"/>
                </a:solidFill>
                <a:latin typeface="Times New Roman" panose="02020603050405020304" pitchFamily="18" charset="0"/>
                <a:cs typeface="Times New Roman" panose="02020603050405020304" pitchFamily="18" charset="0"/>
              </a:rPr>
              <a:t>ÖNLEMEK İÇİN NE YAPABİLİRİM?</a:t>
            </a:r>
          </a:p>
        </p:txBody>
      </p:sp>
      <p:sp>
        <p:nvSpPr>
          <p:cNvPr id="3" name="İçerik Yer Tutucusu 2">
            <a:extLst>
              <a:ext uri="{FF2B5EF4-FFF2-40B4-BE49-F238E27FC236}">
                <a16:creationId xmlns="" xmlns:a16="http://schemas.microsoft.com/office/drawing/2014/main" id="{2E4CAB45-1BB5-DC5E-16CB-4B728229E462}"/>
              </a:ext>
            </a:extLst>
          </p:cNvPr>
          <p:cNvSpPr>
            <a:spLocks noGrp="1"/>
          </p:cNvSpPr>
          <p:nvPr>
            <p:ph idx="1"/>
          </p:nvPr>
        </p:nvSpPr>
        <p:spPr>
          <a:xfrm>
            <a:off x="838200" y="1825625"/>
            <a:ext cx="10515600" cy="2203450"/>
          </a:xfrm>
        </p:spPr>
        <p:txBody>
          <a:bodyPr>
            <a:normAutofit lnSpcReduction="10000"/>
          </a:bodyPr>
          <a:lstStyle/>
          <a:p>
            <a:r>
              <a:rPr lang="tr-TR" sz="2400" dirty="0">
                <a:latin typeface="Times New Roman" panose="02020603050405020304" pitchFamily="18" charset="0"/>
                <a:cs typeface="Times New Roman" panose="02020603050405020304" pitchFamily="18" charset="0"/>
              </a:rPr>
              <a:t>Bütün ilaçlar çocukların ulaşamayacağı kilitli dolaplarda saklanmalıdır. </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Çocuklara ilaçlar şeker adı altında verilmemelidir.                                                       </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Misafirliğe gidilen yerlerde çocuğun ilaçlardan uzak olduğuna emin olunmalıdır.           </a:t>
            </a:r>
          </a:p>
          <a:p>
            <a:endParaRPr lang="tr-TR" dirty="0"/>
          </a:p>
        </p:txBody>
      </p:sp>
      <p:pic>
        <p:nvPicPr>
          <p:cNvPr id="6" name="Picture 2" descr="Akılcı İlaç Kullanımı - Erdem Hastanesi">
            <a:extLst>
              <a:ext uri="{FF2B5EF4-FFF2-40B4-BE49-F238E27FC236}">
                <a16:creationId xmlns="" xmlns:a16="http://schemas.microsoft.com/office/drawing/2014/main" id="{55875DB1-F00A-1FC0-0EAA-45DBD1D959F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87446" y="4029075"/>
            <a:ext cx="3289300" cy="2463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Metin kutusu 3">
            <a:extLst>
              <a:ext uri="{FF2B5EF4-FFF2-40B4-BE49-F238E27FC236}">
                <a16:creationId xmlns="" xmlns:a16="http://schemas.microsoft.com/office/drawing/2014/main" id="{E4D05098-60D4-AE3E-75EC-ADBF5ECA330D}"/>
              </a:ext>
            </a:extLst>
          </p:cNvPr>
          <p:cNvSpPr txBox="1"/>
          <p:nvPr/>
        </p:nvSpPr>
        <p:spPr>
          <a:xfrm>
            <a:off x="8629651" y="5997863"/>
            <a:ext cx="3289300" cy="523220"/>
          </a:xfrm>
          <a:prstGeom prst="rect">
            <a:avLst/>
          </a:prstGeom>
          <a:noFill/>
        </p:spPr>
        <p:txBody>
          <a:bodyPr wrap="square" rtlCol="0">
            <a:spAutoFit/>
          </a:bodyPr>
          <a:lstStyle/>
          <a:p>
            <a:r>
              <a:rPr lang="tr-TR" sz="1400" dirty="0" err="1">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www.guven.com.tr</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saglik</a:t>
            </a:r>
            <a:r>
              <a:rPr lang="tr-TR" sz="1400" dirty="0">
                <a:latin typeface="Times New Roman" panose="02020603050405020304" pitchFamily="18" charset="0"/>
                <a:cs typeface="Times New Roman" panose="02020603050405020304" pitchFamily="18" charset="0"/>
              </a:rPr>
              <a:t>-rehberi/</a:t>
            </a:r>
            <a:r>
              <a:rPr lang="tr-TR" sz="1400" dirty="0" err="1">
                <a:latin typeface="Times New Roman" panose="02020603050405020304" pitchFamily="18" charset="0"/>
                <a:cs typeface="Times New Roman" panose="02020603050405020304" pitchFamily="18" charset="0"/>
              </a:rPr>
              <a:t>cocuklarda</a:t>
            </a:r>
            <a:r>
              <a:rPr lang="tr-TR" sz="1400" dirty="0">
                <a:latin typeface="Times New Roman" panose="02020603050405020304" pitchFamily="18" charset="0"/>
                <a:cs typeface="Times New Roman" panose="02020603050405020304" pitchFamily="18" charset="0"/>
              </a:rPr>
              <a:t>-zehirlenme</a:t>
            </a:r>
          </a:p>
        </p:txBody>
      </p:sp>
    </p:spTree>
    <p:extLst>
      <p:ext uri="{BB962C8B-B14F-4D97-AF65-F5344CB8AC3E}">
        <p14:creationId xmlns="" xmlns:p14="http://schemas.microsoft.com/office/powerpoint/2010/main" val="120015735"/>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İçerik Yer Tutucusu 2">
            <a:extLst>
              <a:ext uri="{FF2B5EF4-FFF2-40B4-BE49-F238E27FC236}">
                <a16:creationId xmlns="" xmlns:a16="http://schemas.microsoft.com/office/drawing/2014/main" id="{C17FC517-0359-92CA-1E29-258403A45055}"/>
              </a:ext>
            </a:extLst>
          </p:cNvPr>
          <p:cNvSpPr>
            <a:spLocks noGrp="1"/>
          </p:cNvSpPr>
          <p:nvPr>
            <p:ph idx="1"/>
          </p:nvPr>
        </p:nvSpPr>
        <p:spPr>
          <a:xfrm>
            <a:off x="838200" y="1012824"/>
            <a:ext cx="10515600" cy="2822906"/>
          </a:xfrm>
        </p:spPr>
        <p:txBody>
          <a:bodyPr>
            <a:normAutofit fontScale="92500" lnSpcReduction="20000"/>
          </a:bodyPr>
          <a:lstStyle/>
          <a:p>
            <a:r>
              <a:rPr lang="tr-TR" sz="2600" dirty="0">
                <a:latin typeface="Times New Roman" panose="02020603050405020304" pitchFamily="18" charset="0"/>
                <a:cs typeface="Times New Roman" panose="02020603050405020304" pitchFamily="18" charset="0"/>
              </a:rPr>
              <a:t>İlaçlar daima orijinal paketlerinde bulundurulmalıdır.                                                  </a:t>
            </a:r>
          </a:p>
          <a:p>
            <a:endParaRPr lang="tr-TR" sz="2600" dirty="0">
              <a:latin typeface="Times New Roman" panose="02020603050405020304" pitchFamily="18" charset="0"/>
              <a:cs typeface="Times New Roman" panose="02020603050405020304" pitchFamily="18" charset="0"/>
            </a:endParaRPr>
          </a:p>
          <a:p>
            <a:r>
              <a:rPr lang="tr-TR" sz="2600" dirty="0">
                <a:latin typeface="Times New Roman" panose="02020603050405020304" pitchFamily="18" charset="0"/>
                <a:cs typeface="Times New Roman" panose="02020603050405020304" pitchFamily="18" charset="0"/>
              </a:rPr>
              <a:t>Çocuklara asla karanlıkta ilaç verilmemelidir.                                                                   </a:t>
            </a:r>
          </a:p>
          <a:p>
            <a:endParaRPr lang="tr-TR" sz="2600" dirty="0">
              <a:latin typeface="Times New Roman" panose="02020603050405020304" pitchFamily="18" charset="0"/>
              <a:cs typeface="Times New Roman" panose="02020603050405020304" pitchFamily="18" charset="0"/>
            </a:endParaRPr>
          </a:p>
          <a:p>
            <a:r>
              <a:rPr lang="tr-TR" sz="2600" dirty="0">
                <a:latin typeface="Times New Roman" panose="02020603050405020304" pitchFamily="18" charset="0"/>
                <a:cs typeface="Times New Roman" panose="02020603050405020304" pitchFamily="18" charset="0"/>
              </a:rPr>
              <a:t>İlaçların uygun şeklide kaldırıldığından emin olunmalıdır.                                               </a:t>
            </a:r>
          </a:p>
          <a:p>
            <a:endParaRPr lang="tr-TR" sz="2600" dirty="0">
              <a:latin typeface="Times New Roman" panose="02020603050405020304" pitchFamily="18" charset="0"/>
              <a:cs typeface="Times New Roman" panose="02020603050405020304" pitchFamily="18" charset="0"/>
            </a:endParaRPr>
          </a:p>
          <a:p>
            <a:r>
              <a:rPr lang="tr-TR" sz="2600" dirty="0">
                <a:latin typeface="Times New Roman" panose="02020603050405020304" pitchFamily="18" charset="0"/>
                <a:cs typeface="Times New Roman" panose="02020603050405020304" pitchFamily="18" charset="0"/>
              </a:rPr>
              <a:t>Temizlik malzemeleri, spreyler çocukların uzanamayacakları dolaplara konulmalı.</a:t>
            </a:r>
          </a:p>
          <a:p>
            <a:endParaRPr lang="tr-TR" dirty="0"/>
          </a:p>
        </p:txBody>
      </p:sp>
      <p:pic>
        <p:nvPicPr>
          <p:cNvPr id="4098" name="Picture 2" descr="Çamaşır suyu zehirlenmesi nasıl olur? Belirtileri nelerdir?">
            <a:extLst>
              <a:ext uri="{FF2B5EF4-FFF2-40B4-BE49-F238E27FC236}">
                <a16:creationId xmlns="" xmlns:a16="http://schemas.microsoft.com/office/drawing/2014/main" id="{51E72AD0-A1AB-F84F-414B-C8915E924001}"/>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30416" y="4138035"/>
            <a:ext cx="3556000" cy="2286000"/>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Çocukların temizlik malzemesini içmesi durumunda ne yapılmalıdır?  Çocuklarda zehirlenme nasıl anlaşılır? - Çocuk Sağlığı Haberleri">
            <a:extLst>
              <a:ext uri="{FF2B5EF4-FFF2-40B4-BE49-F238E27FC236}">
                <a16:creationId xmlns="" xmlns:a16="http://schemas.microsoft.com/office/drawing/2014/main" id="{87180DF5-C632-8858-FD97-BAB1BF25C76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18742" y="4138035"/>
            <a:ext cx="3492500" cy="23241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Metin kutusu 3">
            <a:extLst>
              <a:ext uri="{FF2B5EF4-FFF2-40B4-BE49-F238E27FC236}">
                <a16:creationId xmlns="" xmlns:a16="http://schemas.microsoft.com/office/drawing/2014/main" id="{8C17917F-F146-0693-5B18-B43DD0FEF030}"/>
              </a:ext>
            </a:extLst>
          </p:cNvPr>
          <p:cNvSpPr txBox="1"/>
          <p:nvPr/>
        </p:nvSpPr>
        <p:spPr>
          <a:xfrm>
            <a:off x="9640710" y="6054703"/>
            <a:ext cx="2325512" cy="738664"/>
          </a:xfrm>
          <a:prstGeom prst="rect">
            <a:avLst/>
          </a:prstGeom>
          <a:noFill/>
        </p:spPr>
        <p:txBody>
          <a:bodyPr wrap="square" rtlCol="0">
            <a:spAutoFit/>
          </a:bodyPr>
          <a:lstStyle/>
          <a:p>
            <a:r>
              <a:rPr lang="tr-TR" sz="1400" dirty="0">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https://www.guven.com.tr/saglik-rehberi/cocuklarda-zehirlenme</a:t>
            </a:r>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992034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Başlık 1">
            <a:extLst>
              <a:ext uri="{FF2B5EF4-FFF2-40B4-BE49-F238E27FC236}">
                <a16:creationId xmlns="" xmlns:a16="http://schemas.microsoft.com/office/drawing/2014/main" id="{D33A473B-03D5-4A0E-AEC7-206459A8BC23}"/>
              </a:ext>
            </a:extLst>
          </p:cNvPr>
          <p:cNvSpPr>
            <a:spLocks noGrp="1"/>
          </p:cNvSpPr>
          <p:nvPr>
            <p:ph type="title"/>
          </p:nvPr>
        </p:nvSpPr>
        <p:spPr>
          <a:xfrm>
            <a:off x="838200" y="6526"/>
            <a:ext cx="10515600" cy="1325563"/>
          </a:xfrm>
        </p:spPr>
        <p:txBody>
          <a:bodyPr>
            <a:normAutofit/>
          </a:bodyPr>
          <a:lstStyle/>
          <a:p>
            <a:pPr algn="ctr"/>
            <a:r>
              <a:rPr lang="tr-TR" sz="4000" b="1" dirty="0">
                <a:solidFill>
                  <a:srgbClr val="FF0000"/>
                </a:solidFill>
                <a:latin typeface="Times New Roman" panose="02020603050405020304" pitchFamily="18" charset="0"/>
                <a:cs typeface="Times New Roman" panose="02020603050405020304" pitchFamily="18" charset="0"/>
              </a:rPr>
              <a:t>ZEHİRLENMELERDE İLKYARDIM</a:t>
            </a:r>
          </a:p>
        </p:txBody>
      </p:sp>
      <p:sp>
        <p:nvSpPr>
          <p:cNvPr id="3" name="İçerik Yer Tutucusu 2">
            <a:extLst>
              <a:ext uri="{FF2B5EF4-FFF2-40B4-BE49-F238E27FC236}">
                <a16:creationId xmlns="" xmlns:a16="http://schemas.microsoft.com/office/drawing/2014/main" id="{B210E9E0-B5C6-D11E-F462-989F8CA3A419}"/>
              </a:ext>
            </a:extLst>
          </p:cNvPr>
          <p:cNvSpPr>
            <a:spLocks noGrp="1"/>
          </p:cNvSpPr>
          <p:nvPr>
            <p:ph idx="1"/>
          </p:nvPr>
        </p:nvSpPr>
        <p:spPr>
          <a:xfrm>
            <a:off x="838200" y="1332089"/>
            <a:ext cx="6848959" cy="5525911"/>
          </a:xfrm>
        </p:spPr>
        <p:txBody>
          <a:bodyPr>
            <a:normAutofit fontScale="85000" lnSpcReduction="20000"/>
          </a:bodyPr>
          <a:lstStyle/>
          <a:p>
            <a:r>
              <a:rPr lang="tr-TR" sz="2600" b="1" dirty="0">
                <a:solidFill>
                  <a:srgbClr val="FF0000"/>
                </a:solidFill>
                <a:latin typeface="Times New Roman" panose="02020603050405020304" pitchFamily="18" charset="0"/>
                <a:cs typeface="Times New Roman" panose="02020603050405020304" pitchFamily="18" charset="0"/>
              </a:rPr>
              <a:t>Solunum yoluyla zehirlenmelerde ilk yardım</a:t>
            </a:r>
          </a:p>
          <a:p>
            <a:r>
              <a:rPr lang="tr-TR" sz="2600" dirty="0">
                <a:latin typeface="Times New Roman" panose="02020603050405020304" pitchFamily="18" charset="0"/>
                <a:cs typeface="Times New Roman" panose="02020603050405020304" pitchFamily="18" charset="0"/>
              </a:rPr>
              <a:t>· Olay yeri güvenliği sağlanır (Gaz vanası kapatılır, olay yerine ateşle yaklaşılmaz).</a:t>
            </a:r>
          </a:p>
          <a:p>
            <a:pPr marL="0" indent="0">
              <a:buNone/>
            </a:pPr>
            <a:endParaRPr lang="tr-TR" sz="2600" dirty="0">
              <a:latin typeface="Times New Roman" panose="02020603050405020304" pitchFamily="18" charset="0"/>
              <a:cs typeface="Times New Roman" panose="02020603050405020304" pitchFamily="18" charset="0"/>
            </a:endParaRPr>
          </a:p>
          <a:p>
            <a:r>
              <a:rPr lang="tr-TR" sz="2600" dirty="0">
                <a:latin typeface="Times New Roman" panose="02020603050405020304" pitchFamily="18" charset="0"/>
                <a:cs typeface="Times New Roman" panose="02020603050405020304" pitchFamily="18" charset="0"/>
              </a:rPr>
              <a:t>Cam, kapı vb. açılarak ortam havalandırılır ya da hasta temiz havaya çıkarılır.</a:t>
            </a:r>
          </a:p>
          <a:p>
            <a:endParaRPr lang="tr-TR" sz="2600" dirty="0">
              <a:latin typeface="Times New Roman" panose="02020603050405020304" pitchFamily="18" charset="0"/>
              <a:cs typeface="Times New Roman" panose="02020603050405020304" pitchFamily="18" charset="0"/>
            </a:endParaRPr>
          </a:p>
          <a:p>
            <a:r>
              <a:rPr lang="tr-TR" sz="2600" dirty="0">
                <a:latin typeface="Times New Roman" panose="02020603050405020304" pitchFamily="18" charset="0"/>
                <a:cs typeface="Times New Roman" panose="02020603050405020304" pitchFamily="18" charset="0"/>
              </a:rPr>
              <a:t>· Hastanın bilinci kontrol edilir, solunum yolu açıklığı ve solunumu değerlendirilir.</a:t>
            </a:r>
          </a:p>
          <a:p>
            <a:endParaRPr lang="tr-TR" sz="2600" dirty="0">
              <a:latin typeface="Times New Roman" panose="02020603050405020304" pitchFamily="18" charset="0"/>
              <a:cs typeface="Times New Roman" panose="02020603050405020304" pitchFamily="18" charset="0"/>
            </a:endParaRPr>
          </a:p>
          <a:p>
            <a:r>
              <a:rPr lang="tr-TR" sz="2600" dirty="0">
                <a:latin typeface="Times New Roman" panose="02020603050405020304" pitchFamily="18" charset="0"/>
                <a:cs typeface="Times New Roman" panose="02020603050405020304" pitchFamily="18" charset="0"/>
              </a:rPr>
              <a:t>· Hasta rahat nefes alabilmesi için yarı oturur pozisyonda tutulur.</a:t>
            </a:r>
          </a:p>
          <a:p>
            <a:endParaRPr lang="tr-TR" sz="2600" dirty="0">
              <a:latin typeface="Times New Roman" panose="02020603050405020304" pitchFamily="18" charset="0"/>
              <a:cs typeface="Times New Roman" panose="02020603050405020304" pitchFamily="18" charset="0"/>
            </a:endParaRPr>
          </a:p>
          <a:p>
            <a:r>
              <a:rPr lang="tr-TR" sz="2600" dirty="0">
                <a:latin typeface="Times New Roman" panose="02020603050405020304" pitchFamily="18" charset="0"/>
                <a:cs typeface="Times New Roman" panose="02020603050405020304" pitchFamily="18" charset="0"/>
              </a:rPr>
              <a:t>· Hastanın bilinci kapalı ise koma pozisyonu verilir.</a:t>
            </a:r>
          </a:p>
          <a:p>
            <a:endParaRPr lang="tr-TR" sz="2600" dirty="0">
              <a:latin typeface="Times New Roman" panose="02020603050405020304" pitchFamily="18" charset="0"/>
              <a:cs typeface="Times New Roman" panose="02020603050405020304" pitchFamily="18" charset="0"/>
            </a:endParaRPr>
          </a:p>
          <a:p>
            <a:r>
              <a:rPr lang="tr-TR" sz="2600" dirty="0">
                <a:latin typeface="Times New Roman" panose="02020603050405020304" pitchFamily="18" charset="0"/>
                <a:cs typeface="Times New Roman" panose="02020603050405020304" pitchFamily="18" charset="0"/>
              </a:rPr>
              <a:t>· Tıbbi yardım istenir (112).</a:t>
            </a:r>
          </a:p>
          <a:p>
            <a:endParaRPr lang="tr-TR" dirty="0"/>
          </a:p>
        </p:txBody>
      </p:sp>
      <p:pic>
        <p:nvPicPr>
          <p:cNvPr id="1028" name="Picture 4" descr="Zehirlenme Nedir ? Zehirlenmede İlk Yardım - İLK YARDIM REHBERİM">
            <a:extLst>
              <a:ext uri="{FF2B5EF4-FFF2-40B4-BE49-F238E27FC236}">
                <a16:creationId xmlns="" xmlns:a16="http://schemas.microsoft.com/office/drawing/2014/main" id="{EE387CC5-CF75-C0BD-DFFA-587DE6F2DEF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71575" y="2588863"/>
            <a:ext cx="3429000" cy="23622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Metin kutusu 3">
            <a:extLst>
              <a:ext uri="{FF2B5EF4-FFF2-40B4-BE49-F238E27FC236}">
                <a16:creationId xmlns="" xmlns:a16="http://schemas.microsoft.com/office/drawing/2014/main" id="{896501A3-7CE9-E3A5-A88F-98A888F709C9}"/>
              </a:ext>
            </a:extLst>
          </p:cNvPr>
          <p:cNvSpPr txBox="1"/>
          <p:nvPr/>
        </p:nvSpPr>
        <p:spPr>
          <a:xfrm>
            <a:off x="9674578" y="6118578"/>
            <a:ext cx="2517422" cy="738664"/>
          </a:xfrm>
          <a:prstGeom prst="rect">
            <a:avLst/>
          </a:prstGeom>
          <a:noFill/>
        </p:spPr>
        <p:txBody>
          <a:bodyPr wrap="square" rtlCol="0">
            <a:spAutoFit/>
          </a:bodyPr>
          <a:lstStyle/>
          <a:p>
            <a:r>
              <a:rPr lang="tr-TR" sz="1400" dirty="0" err="1">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www.medikalakademi.com.tr</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cocuk</a:t>
            </a:r>
            <a:r>
              <a:rPr lang="tr-TR" sz="1400" dirty="0">
                <a:latin typeface="Times New Roman" panose="02020603050405020304" pitchFamily="18" charset="0"/>
                <a:cs typeface="Times New Roman" panose="02020603050405020304" pitchFamily="18" charset="0"/>
              </a:rPr>
              <a:t>-zehirlenme-ilk-</a:t>
            </a:r>
            <a:r>
              <a:rPr lang="tr-TR" sz="1400" dirty="0" err="1">
                <a:latin typeface="Times New Roman" panose="02020603050405020304" pitchFamily="18" charset="0"/>
                <a:cs typeface="Times New Roman" panose="02020603050405020304" pitchFamily="18" charset="0"/>
              </a:rPr>
              <a:t>yardim</a:t>
            </a:r>
            <a:r>
              <a:rPr lang="tr-TR" sz="14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1505511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İçerik Yer Tutucusu 2">
            <a:extLst>
              <a:ext uri="{FF2B5EF4-FFF2-40B4-BE49-F238E27FC236}">
                <a16:creationId xmlns="" xmlns:a16="http://schemas.microsoft.com/office/drawing/2014/main" id="{80E746C2-D537-365A-2E78-577BFA4081A2}"/>
              </a:ext>
            </a:extLst>
          </p:cNvPr>
          <p:cNvSpPr>
            <a:spLocks noGrp="1"/>
          </p:cNvSpPr>
          <p:nvPr>
            <p:ph idx="1"/>
          </p:nvPr>
        </p:nvSpPr>
        <p:spPr>
          <a:xfrm>
            <a:off x="450742" y="360048"/>
            <a:ext cx="8994422" cy="5858933"/>
          </a:xfrm>
        </p:spPr>
        <p:txBody>
          <a:bodyPr>
            <a:normAutofit/>
          </a:bodyPr>
          <a:lstStyle/>
          <a:p>
            <a:r>
              <a:rPr lang="tr-TR" sz="2600" b="1" dirty="0">
                <a:solidFill>
                  <a:srgbClr val="FF0000"/>
                </a:solidFill>
                <a:latin typeface="Times New Roman" panose="02020603050405020304" pitchFamily="18" charset="0"/>
                <a:cs typeface="Times New Roman" panose="02020603050405020304" pitchFamily="18" charset="0"/>
              </a:rPr>
              <a:t>Sindirim yolu ile zehirlenmede ilk yardım</a:t>
            </a:r>
            <a:endParaRPr lang="tr-TR" sz="2600" dirty="0">
              <a:solidFill>
                <a:srgbClr val="FF0000"/>
              </a:solidFill>
              <a:latin typeface="Times New Roman" panose="02020603050405020304" pitchFamily="18" charset="0"/>
              <a:cs typeface="Times New Roman" panose="02020603050405020304" pitchFamily="18" charset="0"/>
            </a:endParaRPr>
          </a:p>
          <a:p>
            <a:pPr lvl="0"/>
            <a:r>
              <a:rPr lang="tr-TR" sz="2600" dirty="0">
                <a:latin typeface="Times New Roman" panose="02020603050405020304" pitchFamily="18" charset="0"/>
                <a:cs typeface="Times New Roman" panose="02020603050405020304" pitchFamily="18" charset="0"/>
              </a:rPr>
              <a:t>Kişinin bilinci kontrol edilir.</a:t>
            </a:r>
          </a:p>
          <a:p>
            <a:pPr lvl="0"/>
            <a:r>
              <a:rPr lang="tr-TR" sz="2600" dirty="0">
                <a:latin typeface="Times New Roman" panose="02020603050405020304" pitchFamily="18" charset="0"/>
                <a:cs typeface="Times New Roman" panose="02020603050405020304" pitchFamily="18" charset="0"/>
              </a:rPr>
              <a:t>Sadece ağız zehirli maddeyle temas etmiş ise su ile çalkalanır.</a:t>
            </a:r>
          </a:p>
          <a:p>
            <a:pPr lvl="0"/>
            <a:r>
              <a:rPr lang="tr-TR" sz="2600" dirty="0">
                <a:latin typeface="Times New Roman" panose="02020603050405020304" pitchFamily="18" charset="0"/>
                <a:cs typeface="Times New Roman" panose="02020603050405020304" pitchFamily="18" charset="0"/>
              </a:rPr>
              <a:t>Zehirli madde el ile temas etmişse, el sabunlu su ile yıkanır.</a:t>
            </a:r>
          </a:p>
          <a:p>
            <a:pPr lvl="0"/>
            <a:r>
              <a:rPr lang="tr-TR" sz="2600" dirty="0">
                <a:latin typeface="Times New Roman" panose="02020603050405020304" pitchFamily="18" charset="0"/>
                <a:cs typeface="Times New Roman" panose="02020603050405020304" pitchFamily="18" charset="0"/>
              </a:rPr>
              <a:t>Hasta ya da yaralının yaşam bulguları değerlendirilir.</a:t>
            </a:r>
          </a:p>
          <a:p>
            <a:pPr lvl="0"/>
            <a:r>
              <a:rPr lang="tr-TR" sz="2600" dirty="0">
                <a:latin typeface="Times New Roman" panose="02020603050405020304" pitchFamily="18" charset="0"/>
                <a:cs typeface="Times New Roman" panose="02020603050405020304" pitchFamily="18" charset="0"/>
              </a:rPr>
              <a:t>Kusma, bulantı, ishal vb. belirtiler değerlendirilir.</a:t>
            </a:r>
          </a:p>
          <a:p>
            <a:pPr lvl="0"/>
            <a:r>
              <a:rPr lang="tr-TR" sz="2600" dirty="0">
                <a:latin typeface="Times New Roman" panose="02020603050405020304" pitchFamily="18" charset="0"/>
                <a:cs typeface="Times New Roman" panose="02020603050405020304" pitchFamily="18" charset="0"/>
              </a:rPr>
              <a:t>Özellikle, yakıcı maddenin alındığı ve hasta yaralının ne yiyip içtiğinin bilinmediği durumlarda hasta asla kusturulmaz!</a:t>
            </a:r>
          </a:p>
          <a:p>
            <a:pPr lvl="0"/>
            <a:r>
              <a:rPr lang="tr-TR" sz="2600" dirty="0">
                <a:latin typeface="Times New Roman" panose="02020603050405020304" pitchFamily="18" charset="0"/>
                <a:cs typeface="Times New Roman" panose="02020603050405020304" pitchFamily="18" charset="0"/>
              </a:rPr>
              <a:t>Bilinç kaybı varsa hasta ya da yaralıya koma pozisyonu verilir.</a:t>
            </a:r>
          </a:p>
          <a:p>
            <a:pPr lvl="0"/>
            <a:r>
              <a:rPr lang="tr-TR" sz="2600" dirty="0">
                <a:latin typeface="Times New Roman" panose="02020603050405020304" pitchFamily="18" charset="0"/>
                <a:cs typeface="Times New Roman" panose="02020603050405020304" pitchFamily="18" charset="0"/>
              </a:rPr>
              <a:t>Hasta ya da yalının üzeri örtülür.</a:t>
            </a:r>
          </a:p>
          <a:p>
            <a:pPr lvl="0"/>
            <a:r>
              <a:rPr lang="tr-TR" sz="2600" dirty="0">
                <a:latin typeface="Times New Roman" panose="02020603050405020304" pitchFamily="18" charset="0"/>
                <a:cs typeface="Times New Roman" panose="02020603050405020304" pitchFamily="18" charset="0"/>
              </a:rPr>
              <a:t>Tıbbi yardım istenir (112).</a:t>
            </a:r>
          </a:p>
          <a:p>
            <a:pPr lvl="0"/>
            <a:r>
              <a:rPr lang="tr-TR" sz="2600" dirty="0">
                <a:latin typeface="Times New Roman" panose="02020603050405020304" pitchFamily="18" charset="0"/>
                <a:cs typeface="Times New Roman" panose="02020603050405020304" pitchFamily="18" charset="0"/>
              </a:rPr>
              <a:t>Olayla ilgili bilgiler toplanarak kaydedilir. </a:t>
            </a:r>
          </a:p>
          <a:p>
            <a:endParaRPr lang="tr-TR" dirty="0"/>
          </a:p>
        </p:txBody>
      </p:sp>
      <p:pic>
        <p:nvPicPr>
          <p:cNvPr id="3074" name="Picture 2" descr="Zehirlenmeler - BilgiPedia">
            <a:extLst>
              <a:ext uri="{FF2B5EF4-FFF2-40B4-BE49-F238E27FC236}">
                <a16:creationId xmlns="" xmlns:a16="http://schemas.microsoft.com/office/drawing/2014/main" id="{990D240B-1734-4B79-FE80-2808F22607E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86800" y="4533900"/>
            <a:ext cx="3505200" cy="23241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Metin kutusu 3">
            <a:extLst>
              <a:ext uri="{FF2B5EF4-FFF2-40B4-BE49-F238E27FC236}">
                <a16:creationId xmlns="" xmlns:a16="http://schemas.microsoft.com/office/drawing/2014/main" id="{E1205B9A-FC06-0ED1-1E60-4261E30FCE88}"/>
              </a:ext>
            </a:extLst>
          </p:cNvPr>
          <p:cNvSpPr txBox="1"/>
          <p:nvPr/>
        </p:nvSpPr>
        <p:spPr>
          <a:xfrm>
            <a:off x="0" y="6119336"/>
            <a:ext cx="2353733" cy="738664"/>
          </a:xfrm>
          <a:prstGeom prst="rect">
            <a:avLst/>
          </a:prstGeom>
          <a:noFill/>
        </p:spPr>
        <p:txBody>
          <a:bodyPr wrap="square" rtlCol="0">
            <a:spAutoFit/>
          </a:bodyPr>
          <a:lstStyle/>
          <a:p>
            <a:r>
              <a:rPr lang="tr-TR" sz="1400" dirty="0" err="1">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www.medikalakademi.com.tr</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cocuk</a:t>
            </a:r>
            <a:r>
              <a:rPr lang="tr-TR" sz="1400" dirty="0">
                <a:latin typeface="Times New Roman" panose="02020603050405020304" pitchFamily="18" charset="0"/>
                <a:cs typeface="Times New Roman" panose="02020603050405020304" pitchFamily="18" charset="0"/>
              </a:rPr>
              <a:t>-zehirlenme-ilk-</a:t>
            </a:r>
            <a:r>
              <a:rPr lang="tr-TR" sz="1400" dirty="0" err="1">
                <a:latin typeface="Times New Roman" panose="02020603050405020304" pitchFamily="18" charset="0"/>
                <a:cs typeface="Times New Roman" panose="02020603050405020304" pitchFamily="18" charset="0"/>
              </a:rPr>
              <a:t>yardim</a:t>
            </a:r>
            <a:r>
              <a:rPr lang="tr-TR" sz="14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2554439639"/>
      </p:ext>
    </p:extLst>
  </p:cSld>
  <p:clrMapOvr>
    <a:masterClrMapping/>
  </p:clrMapOvr>
  <p:transition>
    <p:wheel spokes="3"/>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İçerik Yer Tutucusu 2">
            <a:extLst>
              <a:ext uri="{FF2B5EF4-FFF2-40B4-BE49-F238E27FC236}">
                <a16:creationId xmlns="" xmlns:a16="http://schemas.microsoft.com/office/drawing/2014/main" id="{2EE2E5C3-896C-900D-C5D0-EEBB9BEB2B12}"/>
              </a:ext>
            </a:extLst>
          </p:cNvPr>
          <p:cNvSpPr>
            <a:spLocks noGrp="1"/>
          </p:cNvSpPr>
          <p:nvPr>
            <p:ph idx="1"/>
          </p:nvPr>
        </p:nvSpPr>
        <p:spPr>
          <a:xfrm>
            <a:off x="838200" y="402956"/>
            <a:ext cx="6786966" cy="6323308"/>
          </a:xfrm>
        </p:spPr>
        <p:txBody>
          <a:bodyPr/>
          <a:lstStyle/>
          <a:p>
            <a:r>
              <a:rPr lang="tr-TR" sz="2400" b="1" dirty="0">
                <a:solidFill>
                  <a:srgbClr val="FF0000"/>
                </a:solidFill>
                <a:latin typeface="Times New Roman" panose="02020603050405020304" pitchFamily="18" charset="0"/>
                <a:cs typeface="Times New Roman" panose="02020603050405020304" pitchFamily="18" charset="0"/>
              </a:rPr>
              <a:t>Deri yolu ile zehirlenmelerde ilk yardım</a:t>
            </a:r>
          </a:p>
          <a:p>
            <a:r>
              <a:rPr lang="tr-TR" sz="2400" dirty="0">
                <a:latin typeface="Times New Roman" panose="02020603050405020304" pitchFamily="18" charset="0"/>
                <a:cs typeface="Times New Roman" panose="02020603050405020304" pitchFamily="18" charset="0"/>
              </a:rPr>
              <a:t>· Olay yeri güvenliği sağlanır.</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 Yaşam bulguları değerlendirilir.</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 Ellerin zehirli madde ile teması önlenir.</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 Zehir bulaşmış giysiler çıkartılır.</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 Zehirle temas etmiş deri 15 – 20 dk. boyunca bol suyla yıkanır.</a:t>
            </a:r>
          </a:p>
          <a:p>
            <a:endParaRPr lang="tr-TR" sz="2400" dirty="0">
              <a:latin typeface="Times New Roman" panose="02020603050405020304" pitchFamily="18" charset="0"/>
              <a:cs typeface="Times New Roman" panose="02020603050405020304" pitchFamily="18" charset="0"/>
            </a:endParaRPr>
          </a:p>
          <a:p>
            <a:r>
              <a:rPr lang="tr-TR" sz="2400" dirty="0">
                <a:latin typeface="Times New Roman" panose="02020603050405020304" pitchFamily="18" charset="0"/>
                <a:cs typeface="Times New Roman" panose="02020603050405020304" pitchFamily="18" charset="0"/>
              </a:rPr>
              <a:t>· Tıbbi yardım istenir (112)</a:t>
            </a:r>
          </a:p>
          <a:p>
            <a:endParaRPr lang="tr-TR" dirty="0"/>
          </a:p>
        </p:txBody>
      </p:sp>
      <p:pic>
        <p:nvPicPr>
          <p:cNvPr id="2050" name="Picture 2" descr="Cilt Deri Yolu ile Zehirlenmelerde İlk Yardım Nasıl Olmalıdır? | İzmir İlk  Yardım Eğitimi, İlk Yardım Kursu, İlkyardım, Eğitim, İlkyardım Eğitimi,  Otomatik Şok Cihazı Eğitimi OED">
            <a:extLst>
              <a:ext uri="{FF2B5EF4-FFF2-40B4-BE49-F238E27FC236}">
                <a16:creationId xmlns="" xmlns:a16="http://schemas.microsoft.com/office/drawing/2014/main" id="{90EC76EA-0823-7D8C-B895-42B11E1C5F9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96300" y="2006600"/>
            <a:ext cx="2857500" cy="2844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Metin kutusu 3">
            <a:extLst>
              <a:ext uri="{FF2B5EF4-FFF2-40B4-BE49-F238E27FC236}">
                <a16:creationId xmlns="" xmlns:a16="http://schemas.microsoft.com/office/drawing/2014/main" id="{B4ADA20F-5CBC-3E1F-A767-48827EE41686}"/>
              </a:ext>
            </a:extLst>
          </p:cNvPr>
          <p:cNvSpPr txBox="1"/>
          <p:nvPr/>
        </p:nvSpPr>
        <p:spPr>
          <a:xfrm>
            <a:off x="9855200" y="5983111"/>
            <a:ext cx="2235200" cy="738664"/>
          </a:xfrm>
          <a:prstGeom prst="rect">
            <a:avLst/>
          </a:prstGeom>
          <a:noFill/>
        </p:spPr>
        <p:txBody>
          <a:bodyPr wrap="square" rtlCol="0">
            <a:spAutoFit/>
          </a:bodyPr>
          <a:lstStyle/>
          <a:p>
            <a:r>
              <a:rPr lang="tr-TR" sz="1400" dirty="0" err="1">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www.medikalakademi.com.tr</a:t>
            </a:r>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cocuk</a:t>
            </a:r>
            <a:r>
              <a:rPr lang="tr-TR" sz="1400" dirty="0">
                <a:latin typeface="Times New Roman" panose="02020603050405020304" pitchFamily="18" charset="0"/>
                <a:cs typeface="Times New Roman" panose="02020603050405020304" pitchFamily="18" charset="0"/>
              </a:rPr>
              <a:t>-zehirlenme-ilk-</a:t>
            </a:r>
            <a:r>
              <a:rPr lang="tr-TR" sz="1400" dirty="0" err="1">
                <a:latin typeface="Times New Roman" panose="02020603050405020304" pitchFamily="18" charset="0"/>
                <a:cs typeface="Times New Roman" panose="02020603050405020304" pitchFamily="18" charset="0"/>
              </a:rPr>
              <a:t>yardim</a:t>
            </a:r>
            <a:r>
              <a:rPr lang="tr-TR" sz="14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437848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1"/>
            <a:ext cx="12191999" cy="6857999"/>
          </a:xfrm>
          <a:prstGeom prst="rect">
            <a:avLst/>
          </a:prstGeom>
        </p:spPr>
      </p:pic>
      <p:sp>
        <p:nvSpPr>
          <p:cNvPr id="2" name="1 Başlık"/>
          <p:cNvSpPr>
            <a:spLocks noGrp="1"/>
          </p:cNvSpPr>
          <p:nvPr>
            <p:ph type="title"/>
          </p:nvPr>
        </p:nvSpPr>
        <p:spPr>
          <a:xfrm>
            <a:off x="824345" y="0"/>
            <a:ext cx="10515600" cy="1325563"/>
          </a:xfrm>
        </p:spPr>
        <p:txBody>
          <a:bodyPr/>
          <a:lstStyle/>
          <a:p>
            <a:pPr algn="ctr"/>
            <a:r>
              <a:rPr lang="tr-TR" b="1" dirty="0">
                <a:solidFill>
                  <a:srgbClr val="FF0000"/>
                </a:solidFill>
                <a:latin typeface="Times New Roman" pitchFamily="18" charset="0"/>
                <a:cs typeface="Times New Roman" pitchFamily="18" charset="0"/>
              </a:rPr>
              <a:t>BOĞULMALAR</a:t>
            </a:r>
          </a:p>
        </p:txBody>
      </p:sp>
      <p:sp>
        <p:nvSpPr>
          <p:cNvPr id="3" name="2 İçerik Yer Tutucusu"/>
          <p:cNvSpPr>
            <a:spLocks noGrp="1"/>
          </p:cNvSpPr>
          <p:nvPr>
            <p:ph idx="1"/>
          </p:nvPr>
        </p:nvSpPr>
        <p:spPr>
          <a:xfrm>
            <a:off x="452647" y="1607127"/>
            <a:ext cx="6613171" cy="4484121"/>
          </a:xfrm>
        </p:spPr>
        <p:txBody>
          <a:bodyPr>
            <a:normAutofit/>
          </a:bodyPr>
          <a:lstStyle/>
          <a:p>
            <a:r>
              <a:rPr lang="tr-TR" sz="2400" dirty="0">
                <a:latin typeface="Times New Roman" pitchFamily="18" charset="0"/>
                <a:cs typeface="Times New Roman" pitchFamily="18" charset="0"/>
              </a:rPr>
              <a:t>Boğulmalar çoğunlukla çocuğun solunum yoluna yabancı cisim kaçması ile solunum yolunun tıkanması ve suda boğulma şeklinde olmaktadır.</a:t>
            </a:r>
          </a:p>
          <a:p>
            <a:endParaRPr lang="tr-TR" sz="2400" dirty="0">
              <a:latin typeface="Times New Roman" pitchFamily="18" charset="0"/>
              <a:cs typeface="Times New Roman" pitchFamily="18" charset="0"/>
            </a:endParaRPr>
          </a:p>
          <a:p>
            <a:r>
              <a:rPr lang="tr-TR" sz="2400" dirty="0">
                <a:latin typeface="Times New Roman" pitchFamily="18" charset="0"/>
                <a:cs typeface="Times New Roman" pitchFamily="18" charset="0"/>
              </a:rPr>
              <a:t>Boğulmaların genellikle evde gerçekleştiği belirlenmişti.</a:t>
            </a:r>
          </a:p>
          <a:p>
            <a:endParaRPr lang="tr-TR" sz="2400" dirty="0">
              <a:latin typeface="Times New Roman" pitchFamily="18" charset="0"/>
              <a:cs typeface="Times New Roman" pitchFamily="18" charset="0"/>
            </a:endParaRPr>
          </a:p>
          <a:p>
            <a:r>
              <a:rPr lang="tr-TR" sz="2400" dirty="0">
                <a:latin typeface="Times New Roman" pitchFamily="18" charset="0"/>
                <a:cs typeface="Times New Roman" pitchFamily="18" charset="0"/>
              </a:rPr>
              <a:t>Daha çok sert yuvarlak boğazdan geçemeyecek karakterde olan oyuncaklar, metaller, yiyecekler sebep olabilmektedir.</a:t>
            </a:r>
            <a:endParaRPr lang="tr-TR" dirty="0">
              <a:latin typeface="Times New Roman" pitchFamily="18" charset="0"/>
              <a:cs typeface="Times New Roman" pitchFamily="18" charset="0"/>
            </a:endParaRPr>
          </a:p>
        </p:txBody>
      </p:sp>
      <p:pic>
        <p:nvPicPr>
          <p:cNvPr id="7" name="6 Resim" descr="index.jpg"/>
          <p:cNvPicPr>
            <a:picLocks noChangeAspect="1"/>
          </p:cNvPicPr>
          <p:nvPr/>
        </p:nvPicPr>
        <p:blipFill>
          <a:blip r:embed="rId3" cstate="print"/>
          <a:stretch>
            <a:fillRect/>
          </a:stretch>
        </p:blipFill>
        <p:spPr>
          <a:xfrm>
            <a:off x="7852901" y="1482437"/>
            <a:ext cx="3470978" cy="2400794"/>
          </a:xfrm>
          <a:prstGeom prst="rect">
            <a:avLst/>
          </a:prstGeom>
        </p:spPr>
      </p:pic>
      <p:pic>
        <p:nvPicPr>
          <p:cNvPr id="8" name="7 Resim" descr="fb bfb.jpg"/>
          <p:cNvPicPr>
            <a:picLocks noChangeAspect="1"/>
          </p:cNvPicPr>
          <p:nvPr/>
        </p:nvPicPr>
        <p:blipFill>
          <a:blip r:embed="rId4" cstate="print"/>
          <a:stretch>
            <a:fillRect/>
          </a:stretch>
        </p:blipFill>
        <p:spPr>
          <a:xfrm>
            <a:off x="7158964" y="4133586"/>
            <a:ext cx="4811758" cy="253005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2 İçerik Yer Tutucusu"/>
          <p:cNvSpPr>
            <a:spLocks noGrp="1"/>
          </p:cNvSpPr>
          <p:nvPr>
            <p:ph idx="1"/>
          </p:nvPr>
        </p:nvSpPr>
        <p:spPr>
          <a:xfrm>
            <a:off x="838200" y="613954"/>
            <a:ext cx="10515600" cy="5563009"/>
          </a:xfrm>
        </p:spPr>
        <p:txBody>
          <a:bodyPr/>
          <a:lstStyle/>
          <a:p>
            <a:r>
              <a:rPr lang="tr-TR" dirty="0">
                <a:solidFill>
                  <a:srgbClr val="FF0000"/>
                </a:solidFill>
                <a:latin typeface="Times New Roman" pitchFamily="18" charset="0"/>
                <a:cs typeface="Times New Roman" pitchFamily="18" charset="0"/>
              </a:rPr>
              <a:t>Boğulmalara bağlı ev kazaları etkenlerine göre üçe ayrılır. </a:t>
            </a:r>
          </a:p>
          <a:p>
            <a:pPr marL="514350" indent="-514350">
              <a:buFont typeface="+mj-lt"/>
              <a:buAutoNum type="arabicPeriod"/>
            </a:pPr>
            <a:r>
              <a:rPr lang="tr-TR" b="1" dirty="0">
                <a:latin typeface="Times New Roman" pitchFamily="18" charset="0"/>
                <a:cs typeface="Times New Roman" pitchFamily="18" charset="0"/>
              </a:rPr>
              <a:t>Solunumun yabancı cisimler nedeni ile durması</a:t>
            </a:r>
          </a:p>
          <a:p>
            <a:pPr marL="514350" indent="-514350">
              <a:buFont typeface="+mj-lt"/>
              <a:buAutoNum type="arabicPeriod"/>
            </a:pPr>
            <a:r>
              <a:rPr lang="tr-TR" b="1" dirty="0">
                <a:latin typeface="Times New Roman" pitchFamily="18" charset="0"/>
                <a:cs typeface="Times New Roman" pitchFamily="18" charset="0"/>
              </a:rPr>
              <a:t>Solunumun sıvı nedeni ile durması</a:t>
            </a:r>
          </a:p>
          <a:p>
            <a:pPr marL="514350" indent="-514350">
              <a:buFont typeface="+mj-lt"/>
              <a:buAutoNum type="arabicPeriod"/>
            </a:pPr>
            <a:r>
              <a:rPr lang="tr-TR" b="1" dirty="0">
                <a:latin typeface="Times New Roman" pitchFamily="18" charset="0"/>
                <a:cs typeface="Times New Roman" pitchFamily="18" charset="0"/>
              </a:rPr>
              <a:t>Solunumun dış etkenler nedeni ile durması</a:t>
            </a:r>
          </a:p>
          <a:p>
            <a:pPr>
              <a:buNone/>
            </a:pPr>
            <a:endParaRPr lang="tr-TR" dirty="0">
              <a:latin typeface="Times New Roman" pitchFamily="18" charset="0"/>
              <a:cs typeface="Times New Roman" pitchFamily="18" charset="0"/>
            </a:endParaRPr>
          </a:p>
          <a:p>
            <a:pPr>
              <a:buNone/>
            </a:pPr>
            <a:endParaRPr lang="tr-TR" dirty="0">
              <a:latin typeface="Times New Roman" pitchFamily="18" charset="0"/>
              <a:cs typeface="Times New Roman" pitchFamily="18" charset="0"/>
            </a:endParaRPr>
          </a:p>
        </p:txBody>
      </p:sp>
      <p:pic>
        <p:nvPicPr>
          <p:cNvPr id="7" name="6 Resim" descr="bf.jpg"/>
          <p:cNvPicPr>
            <a:picLocks noChangeAspect="1"/>
          </p:cNvPicPr>
          <p:nvPr/>
        </p:nvPicPr>
        <p:blipFill>
          <a:blip r:embed="rId3" cstate="print"/>
          <a:stretch>
            <a:fillRect/>
          </a:stretch>
        </p:blipFill>
        <p:spPr>
          <a:xfrm>
            <a:off x="875055" y="3164477"/>
            <a:ext cx="4846086" cy="2713808"/>
          </a:xfrm>
          <a:prstGeom prst="rect">
            <a:avLst/>
          </a:prstGeom>
        </p:spPr>
      </p:pic>
      <p:pic>
        <p:nvPicPr>
          <p:cNvPr id="9" name="8 Resim" descr="fb.jpg"/>
          <p:cNvPicPr>
            <a:picLocks noChangeAspect="1"/>
          </p:cNvPicPr>
          <p:nvPr/>
        </p:nvPicPr>
        <p:blipFill>
          <a:blip r:embed="rId4" cstate="print"/>
          <a:stretch>
            <a:fillRect/>
          </a:stretch>
        </p:blipFill>
        <p:spPr>
          <a:xfrm>
            <a:off x="6578917" y="2657883"/>
            <a:ext cx="3806054" cy="3806054"/>
          </a:xfrm>
          <a:prstGeom prst="rect">
            <a:avLst/>
          </a:prstGeom>
        </p:spPr>
      </p:pic>
    </p:spTree>
  </p:cSld>
  <p:clrMapOvr>
    <a:masterClrMapping/>
  </p:clrMapOvr>
  <p:transition>
    <p:wheel spokes="8"/>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0"/>
            <a:ext cx="12191999" cy="6857999"/>
          </a:xfrm>
          <a:prstGeom prst="rect">
            <a:avLst/>
          </a:prstGeom>
        </p:spPr>
      </p:pic>
      <p:sp>
        <p:nvSpPr>
          <p:cNvPr id="3" name="2 İçerik Yer Tutucusu"/>
          <p:cNvSpPr>
            <a:spLocks noGrp="1"/>
          </p:cNvSpPr>
          <p:nvPr>
            <p:ph idx="1"/>
          </p:nvPr>
        </p:nvSpPr>
        <p:spPr>
          <a:xfrm>
            <a:off x="464126" y="394657"/>
            <a:ext cx="11533910" cy="5602197"/>
          </a:xfrm>
        </p:spPr>
        <p:txBody>
          <a:bodyPr/>
          <a:lstStyle/>
          <a:p>
            <a:r>
              <a:rPr lang="tr-TR" dirty="0">
                <a:solidFill>
                  <a:srgbClr val="FF0000"/>
                </a:solidFill>
                <a:latin typeface="Times New Roman" pitchFamily="18" charset="0"/>
                <a:cs typeface="Times New Roman" pitchFamily="18" charset="0"/>
              </a:rPr>
              <a:t>Solunumun yabancı cisimler nedeni ile durması</a:t>
            </a:r>
            <a:endParaRPr lang="tr-TR" dirty="0">
              <a:latin typeface="Times New Roman" pitchFamily="18" charset="0"/>
              <a:cs typeface="Times New Roman" pitchFamily="18" charset="0"/>
            </a:endParaRPr>
          </a:p>
          <a:p>
            <a:pPr>
              <a:buNone/>
            </a:pPr>
            <a:r>
              <a:rPr lang="tr-TR" sz="2400" dirty="0">
                <a:latin typeface="Times New Roman" pitchFamily="18" charset="0"/>
                <a:cs typeface="Times New Roman" pitchFamily="18" charset="0"/>
              </a:rPr>
              <a:t>● Kuruyemiş, şeker, nohut, ve fasulye tanesi gibi yiyecekler,</a:t>
            </a:r>
          </a:p>
          <a:p>
            <a:pPr>
              <a:buNone/>
            </a:pPr>
            <a:r>
              <a:rPr lang="tr-TR" sz="2400" dirty="0">
                <a:latin typeface="Times New Roman" pitchFamily="18" charset="0"/>
                <a:cs typeface="Times New Roman" pitchFamily="18" charset="0"/>
              </a:rPr>
              <a:t>● Düğme, boncuk, tesbih tanesi,</a:t>
            </a:r>
          </a:p>
          <a:p>
            <a:pPr>
              <a:buNone/>
            </a:pPr>
            <a:r>
              <a:rPr lang="tr-TR" sz="2400" dirty="0">
                <a:latin typeface="Times New Roman" pitchFamily="18" charset="0"/>
                <a:cs typeface="Times New Roman" pitchFamily="18" charset="0"/>
              </a:rPr>
              <a:t>● Jeton, madeni para,</a:t>
            </a:r>
          </a:p>
          <a:p>
            <a:pPr>
              <a:buNone/>
            </a:pPr>
            <a:r>
              <a:rPr lang="tr-TR" sz="2400" dirty="0">
                <a:latin typeface="Times New Roman" pitchFamily="18" charset="0"/>
                <a:cs typeface="Times New Roman" pitchFamily="18" charset="0"/>
              </a:rPr>
              <a:t>● Küpe, yüzük, gibi takılar.</a:t>
            </a:r>
          </a:p>
          <a:p>
            <a:pPr>
              <a:buNone/>
            </a:pPr>
            <a:r>
              <a:rPr lang="tr-TR" sz="2400" dirty="0">
                <a:latin typeface="Times New Roman" pitchFamily="18" charset="0"/>
                <a:cs typeface="Times New Roman" pitchFamily="18" charset="0"/>
              </a:rPr>
              <a:t>● Hızlı yemek, yerken gülmek, özellikle çocuklarda solunum yolunun tıkanmasına neden olabilir.</a:t>
            </a:r>
          </a:p>
        </p:txBody>
      </p:sp>
      <p:pic>
        <p:nvPicPr>
          <p:cNvPr id="5" name="4 Resim" descr="index.jpg"/>
          <p:cNvPicPr>
            <a:picLocks noChangeAspect="1"/>
          </p:cNvPicPr>
          <p:nvPr/>
        </p:nvPicPr>
        <p:blipFill>
          <a:blip r:embed="rId3" cstate="print"/>
          <a:stretch>
            <a:fillRect/>
          </a:stretch>
        </p:blipFill>
        <p:spPr>
          <a:xfrm>
            <a:off x="1101090" y="4105003"/>
            <a:ext cx="4176304" cy="2338730"/>
          </a:xfrm>
          <a:prstGeom prst="rect">
            <a:avLst/>
          </a:prstGeom>
        </p:spPr>
      </p:pic>
      <p:pic>
        <p:nvPicPr>
          <p:cNvPr id="6" name="5 Resim" descr="nnnnn.jpg"/>
          <p:cNvPicPr>
            <a:picLocks noChangeAspect="1"/>
          </p:cNvPicPr>
          <p:nvPr/>
        </p:nvPicPr>
        <p:blipFill>
          <a:blip r:embed="rId4" cstate="print"/>
          <a:stretch>
            <a:fillRect/>
          </a:stretch>
        </p:blipFill>
        <p:spPr>
          <a:xfrm>
            <a:off x="6897188" y="4089355"/>
            <a:ext cx="3500847" cy="23723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00den Fazla, Şok Renklerde HD Arka Planlar | Yeni Slay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0"/>
            <a:ext cx="12192001" cy="687847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Unvan 1"/>
          <p:cNvSpPr>
            <a:spLocks noGrp="1"/>
          </p:cNvSpPr>
          <p:nvPr>
            <p:ph type="title"/>
          </p:nvPr>
        </p:nvSpPr>
        <p:spPr/>
        <p:txBody>
          <a:bodyPr>
            <a:normAutofit/>
          </a:bodyPr>
          <a:lstStyle/>
          <a:p>
            <a:r>
              <a:rPr lang="tr-TR" sz="4000" b="1" dirty="0">
                <a:solidFill>
                  <a:srgbClr val="FF0000"/>
                </a:solidFill>
                <a:latin typeface="Times New Roman" panose="02020603050405020304" pitchFamily="18" charset="0"/>
                <a:cs typeface="Times New Roman" panose="02020603050405020304" pitchFamily="18" charset="0"/>
              </a:rPr>
              <a:t>EN ÇOK GÖRÜLEN EV KAZALARI:</a:t>
            </a:r>
          </a:p>
        </p:txBody>
      </p:sp>
      <p:sp>
        <p:nvSpPr>
          <p:cNvPr id="3" name="İçerik Yer Tutucusu 2"/>
          <p:cNvSpPr>
            <a:spLocks noGrp="1"/>
          </p:cNvSpPr>
          <p:nvPr>
            <p:ph idx="1"/>
          </p:nvPr>
        </p:nvSpPr>
        <p:spPr/>
        <p:txBody>
          <a:bodyPr>
            <a:normAutofit/>
          </a:bodyPr>
          <a:lstStyle/>
          <a:p>
            <a:r>
              <a:rPr lang="tr-TR" sz="2400" dirty="0">
                <a:latin typeface="Times New Roman" panose="02020603050405020304" pitchFamily="18" charset="0"/>
                <a:cs typeface="Times New Roman" panose="02020603050405020304" pitchFamily="18" charset="0"/>
              </a:rPr>
              <a:t>Kesici alet yaralanmaları</a:t>
            </a:r>
          </a:p>
          <a:p>
            <a:r>
              <a:rPr lang="tr-TR" sz="2400" dirty="0">
                <a:latin typeface="Times New Roman" panose="02020603050405020304" pitchFamily="18" charset="0"/>
                <a:cs typeface="Times New Roman" panose="02020603050405020304" pitchFamily="18" charset="0"/>
              </a:rPr>
              <a:t>Yanma </a:t>
            </a:r>
          </a:p>
          <a:p>
            <a:r>
              <a:rPr lang="tr-TR" sz="2400" dirty="0">
                <a:latin typeface="Times New Roman" panose="02020603050405020304" pitchFamily="18" charset="0"/>
                <a:cs typeface="Times New Roman" panose="02020603050405020304" pitchFamily="18" charset="0"/>
              </a:rPr>
              <a:t>Takılarak ya da kayarak düşme, çarpma</a:t>
            </a:r>
          </a:p>
          <a:p>
            <a:r>
              <a:rPr lang="tr-TR" sz="2400" dirty="0">
                <a:latin typeface="Times New Roman" panose="02020603050405020304" pitchFamily="18" charset="0"/>
                <a:cs typeface="Times New Roman" panose="02020603050405020304" pitchFamily="18" charset="0"/>
              </a:rPr>
              <a:t>Zehirlenme</a:t>
            </a:r>
          </a:p>
          <a:p>
            <a:r>
              <a:rPr lang="tr-TR" sz="2400" dirty="0">
                <a:latin typeface="Times New Roman" panose="02020603050405020304" pitchFamily="18" charset="0"/>
                <a:cs typeface="Times New Roman" panose="02020603050405020304" pitchFamily="18" charset="0"/>
              </a:rPr>
              <a:t>Boğulma </a:t>
            </a:r>
          </a:p>
          <a:p>
            <a:pPr marL="0" indent="0">
              <a:buNone/>
            </a:pPr>
            <a:endParaRPr lang="tr-TR" sz="2400"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4" cstate="print"/>
          <a:stretch>
            <a:fillRect/>
          </a:stretch>
        </p:blipFill>
        <p:spPr>
          <a:xfrm>
            <a:off x="8555599" y="1402947"/>
            <a:ext cx="3322366" cy="2036289"/>
          </a:xfrm>
          <a:prstGeom prst="rect">
            <a:avLst/>
          </a:prstGeom>
        </p:spPr>
      </p:pic>
      <p:pic>
        <p:nvPicPr>
          <p:cNvPr id="5" name="Resim 4"/>
          <p:cNvPicPr>
            <a:picLocks noChangeAspect="1"/>
          </p:cNvPicPr>
          <p:nvPr/>
        </p:nvPicPr>
        <p:blipFill>
          <a:blip r:embed="rId5" cstate="print"/>
          <a:stretch>
            <a:fillRect/>
          </a:stretch>
        </p:blipFill>
        <p:spPr>
          <a:xfrm>
            <a:off x="6482686" y="3016452"/>
            <a:ext cx="2816863" cy="1969683"/>
          </a:xfrm>
          <a:prstGeom prst="rect">
            <a:avLst/>
          </a:prstGeom>
        </p:spPr>
      </p:pic>
      <p:pic>
        <p:nvPicPr>
          <p:cNvPr id="6" name="Resim 5"/>
          <p:cNvPicPr>
            <a:picLocks noChangeAspect="1"/>
          </p:cNvPicPr>
          <p:nvPr/>
        </p:nvPicPr>
        <p:blipFill>
          <a:blip r:embed="rId6" cstate="print"/>
          <a:stretch>
            <a:fillRect/>
          </a:stretch>
        </p:blipFill>
        <p:spPr>
          <a:xfrm>
            <a:off x="8826452" y="4707247"/>
            <a:ext cx="3051513" cy="1961687"/>
          </a:xfrm>
          <a:prstGeom prst="rect">
            <a:avLst/>
          </a:prstGeom>
        </p:spPr>
      </p:pic>
      <p:pic>
        <p:nvPicPr>
          <p:cNvPr id="8" name="Resim 7"/>
          <p:cNvPicPr>
            <a:picLocks noChangeAspect="1"/>
          </p:cNvPicPr>
          <p:nvPr/>
        </p:nvPicPr>
        <p:blipFill>
          <a:blip r:embed="rId7" cstate="print"/>
          <a:stretch>
            <a:fillRect/>
          </a:stretch>
        </p:blipFill>
        <p:spPr>
          <a:xfrm>
            <a:off x="5187750" y="4842539"/>
            <a:ext cx="2394745" cy="2103402"/>
          </a:xfrm>
          <a:prstGeom prst="rect">
            <a:avLst/>
          </a:prstGeom>
        </p:spPr>
      </p:pic>
      <p:pic>
        <p:nvPicPr>
          <p:cNvPr id="9" name="Resim 8"/>
          <p:cNvPicPr>
            <a:picLocks noChangeAspect="1"/>
          </p:cNvPicPr>
          <p:nvPr/>
        </p:nvPicPr>
        <p:blipFill>
          <a:blip r:embed="rId8" cstate="print"/>
          <a:stretch>
            <a:fillRect/>
          </a:stretch>
        </p:blipFill>
        <p:spPr>
          <a:xfrm>
            <a:off x="2885728" y="4359188"/>
            <a:ext cx="2649239" cy="2168530"/>
          </a:xfrm>
          <a:prstGeom prst="rect">
            <a:avLst/>
          </a:prstGeom>
        </p:spPr>
      </p:pic>
    </p:spTree>
    <p:extLst>
      <p:ext uri="{BB962C8B-B14F-4D97-AF65-F5344CB8AC3E}">
        <p14:creationId xmlns="" xmlns:p14="http://schemas.microsoft.com/office/powerpoint/2010/main" val="112575146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0"/>
            <a:ext cx="12191999" cy="6857999"/>
          </a:xfrm>
          <a:prstGeom prst="rect">
            <a:avLst/>
          </a:prstGeom>
        </p:spPr>
      </p:pic>
      <p:sp>
        <p:nvSpPr>
          <p:cNvPr id="3" name="2 İçerik Yer Tutucusu"/>
          <p:cNvSpPr>
            <a:spLocks noGrp="1"/>
          </p:cNvSpPr>
          <p:nvPr>
            <p:ph idx="1"/>
          </p:nvPr>
        </p:nvSpPr>
        <p:spPr>
          <a:xfrm>
            <a:off x="838200" y="548640"/>
            <a:ext cx="10515600" cy="5628323"/>
          </a:xfrm>
        </p:spPr>
        <p:txBody>
          <a:bodyPr/>
          <a:lstStyle/>
          <a:p>
            <a:r>
              <a:rPr lang="tr-TR" dirty="0">
                <a:solidFill>
                  <a:srgbClr val="FF0000"/>
                </a:solidFill>
                <a:latin typeface="Times New Roman" pitchFamily="18" charset="0"/>
                <a:cs typeface="Times New Roman" pitchFamily="18" charset="0"/>
              </a:rPr>
              <a:t>Solunumun sıvı nedeni ile durması</a:t>
            </a:r>
          </a:p>
          <a:p>
            <a:r>
              <a:rPr lang="tr-TR" sz="2400" dirty="0">
                <a:latin typeface="Times New Roman" pitchFamily="18" charset="0"/>
                <a:cs typeface="Times New Roman" pitchFamily="18" charset="0"/>
              </a:rPr>
              <a:t>Küvet, leğen ve kovaların su dolu olarak bırakılması</a:t>
            </a:r>
          </a:p>
          <a:p>
            <a:r>
              <a:rPr lang="tr-TR" sz="2400" dirty="0">
                <a:latin typeface="Times New Roman" pitchFamily="18" charset="0"/>
                <a:cs typeface="Times New Roman" pitchFamily="18" charset="0"/>
              </a:rPr>
              <a:t>Havuz, sarnıç, kuyu, rögar gibi yerlerin çevresinde önlem alınmaması özellikle çocukların düşerek boğulmalarına neden olabilir.</a:t>
            </a:r>
          </a:p>
          <a:p>
            <a:pPr>
              <a:buNone/>
            </a:pPr>
            <a:endParaRPr lang="tr-TR" dirty="0">
              <a:latin typeface="Times New Roman" pitchFamily="18" charset="0"/>
              <a:cs typeface="Times New Roman" pitchFamily="18" charset="0"/>
            </a:endParaRPr>
          </a:p>
        </p:txBody>
      </p:sp>
      <p:pic>
        <p:nvPicPr>
          <p:cNvPr id="5" name="4 Resim" descr="ng.jpg"/>
          <p:cNvPicPr>
            <a:picLocks noChangeAspect="1"/>
          </p:cNvPicPr>
          <p:nvPr/>
        </p:nvPicPr>
        <p:blipFill>
          <a:blip r:embed="rId3" cstate="print"/>
          <a:stretch>
            <a:fillRect/>
          </a:stretch>
        </p:blipFill>
        <p:spPr>
          <a:xfrm>
            <a:off x="540883" y="2622775"/>
            <a:ext cx="4578080" cy="3046504"/>
          </a:xfrm>
          <a:prstGeom prst="rect">
            <a:avLst/>
          </a:prstGeom>
        </p:spPr>
      </p:pic>
      <p:pic>
        <p:nvPicPr>
          <p:cNvPr id="6" name="5 Resim" descr="images.jpg"/>
          <p:cNvPicPr>
            <a:picLocks noChangeAspect="1"/>
          </p:cNvPicPr>
          <p:nvPr/>
        </p:nvPicPr>
        <p:blipFill>
          <a:blip r:embed="rId4" cstate="print"/>
          <a:stretch>
            <a:fillRect/>
          </a:stretch>
        </p:blipFill>
        <p:spPr>
          <a:xfrm>
            <a:off x="5924821" y="2659787"/>
            <a:ext cx="5347825" cy="2957241"/>
          </a:xfrm>
          <a:prstGeom prst="rect">
            <a:avLst/>
          </a:prstGeom>
        </p:spPr>
      </p:pic>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0"/>
            <a:ext cx="12191999" cy="6857999"/>
          </a:xfrm>
          <a:prstGeom prst="rect">
            <a:avLst/>
          </a:prstGeom>
        </p:spPr>
      </p:pic>
      <p:sp>
        <p:nvSpPr>
          <p:cNvPr id="3" name="2 İçerik Yer Tutucusu"/>
          <p:cNvSpPr>
            <a:spLocks noGrp="1"/>
          </p:cNvSpPr>
          <p:nvPr>
            <p:ph idx="1"/>
          </p:nvPr>
        </p:nvSpPr>
        <p:spPr>
          <a:xfrm>
            <a:off x="574963" y="418011"/>
            <a:ext cx="10924310" cy="5758952"/>
          </a:xfrm>
        </p:spPr>
        <p:txBody>
          <a:bodyPr>
            <a:normAutofit/>
          </a:bodyPr>
          <a:lstStyle/>
          <a:p>
            <a:r>
              <a:rPr lang="tr-TR" dirty="0">
                <a:solidFill>
                  <a:srgbClr val="FF0000"/>
                </a:solidFill>
                <a:latin typeface="Times New Roman" pitchFamily="18" charset="0"/>
                <a:cs typeface="Times New Roman" pitchFamily="18" charset="0"/>
              </a:rPr>
              <a:t>Solunumun dış etkenler nedeni ile durması</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 </a:t>
            </a:r>
            <a:r>
              <a:rPr lang="tr-TR" sz="2400" dirty="0">
                <a:latin typeface="Times New Roman" pitchFamily="18" charset="0"/>
                <a:cs typeface="Times New Roman" pitchFamily="18" charset="0"/>
              </a:rPr>
              <a:t>İp, kablo, zincir gibi malzemeler,</a:t>
            </a:r>
          </a:p>
          <a:p>
            <a:r>
              <a:rPr lang="tr-TR" sz="2400" dirty="0">
                <a:latin typeface="Times New Roman" pitchFamily="18" charset="0"/>
                <a:cs typeface="Times New Roman" pitchFamily="18" charset="0"/>
              </a:rPr>
              <a:t>Bebek kıyafetlerinin boyun kısımlarındaki</a:t>
            </a:r>
            <a:br>
              <a:rPr lang="tr-TR" sz="2400" dirty="0">
                <a:latin typeface="Times New Roman" pitchFamily="18" charset="0"/>
                <a:cs typeface="Times New Roman" pitchFamily="18" charset="0"/>
              </a:rPr>
            </a:br>
            <a:r>
              <a:rPr lang="tr-TR" sz="2400" dirty="0">
                <a:latin typeface="Times New Roman" pitchFamily="18" charset="0"/>
                <a:cs typeface="Times New Roman" pitchFamily="18" charset="0"/>
              </a:rPr>
              <a:t>ipler ve lastikler,</a:t>
            </a:r>
          </a:p>
          <a:p>
            <a:r>
              <a:rPr lang="tr-TR" sz="2400" dirty="0">
                <a:latin typeface="Times New Roman" pitchFamily="18" charset="0"/>
                <a:cs typeface="Times New Roman" pitchFamily="18" charset="0"/>
              </a:rPr>
              <a:t> Dar ve kapalı alanlar,</a:t>
            </a:r>
          </a:p>
          <a:p>
            <a:r>
              <a:rPr lang="tr-TR" sz="2400" dirty="0">
                <a:latin typeface="Times New Roman" pitchFamily="18" charset="0"/>
                <a:cs typeface="Times New Roman" pitchFamily="18" charset="0"/>
              </a:rPr>
              <a:t> Poşet çanta kese kağıdı gibi malzemeler,</a:t>
            </a:r>
          </a:p>
          <a:p>
            <a:r>
              <a:rPr lang="tr-TR" sz="2400" dirty="0">
                <a:latin typeface="Times New Roman" pitchFamily="18" charset="0"/>
                <a:cs typeface="Times New Roman" pitchFamily="18" charset="0"/>
              </a:rPr>
              <a:t> Çamaşır </a:t>
            </a:r>
            <a:r>
              <a:rPr lang="tr-TR" sz="2400" dirty="0" err="1">
                <a:latin typeface="Times New Roman" pitchFamily="18" charset="0"/>
                <a:cs typeface="Times New Roman" pitchFamily="18" charset="0"/>
              </a:rPr>
              <a:t>makinası</a:t>
            </a:r>
            <a:r>
              <a:rPr lang="tr-TR" sz="2400" dirty="0">
                <a:latin typeface="Times New Roman" pitchFamily="18" charset="0"/>
                <a:cs typeface="Times New Roman" pitchFamily="18" charset="0"/>
              </a:rPr>
              <a:t>, fırın ve buzdolabı </a:t>
            </a:r>
            <a:r>
              <a:rPr lang="tr-TR" sz="2400" dirty="0" err="1">
                <a:latin typeface="Times New Roman" pitchFamily="18" charset="0"/>
                <a:cs typeface="Times New Roman" pitchFamily="18" charset="0"/>
              </a:rPr>
              <a:t>gi</a:t>
            </a:r>
            <a:r>
              <a:rPr lang="tr-TR" sz="2400" dirty="0">
                <a:latin typeface="Times New Roman" pitchFamily="18" charset="0"/>
                <a:cs typeface="Times New Roman" pitchFamily="18" charset="0"/>
              </a:rPr>
              <a:t>-</a:t>
            </a:r>
            <a:br>
              <a:rPr lang="tr-TR" sz="2400" dirty="0">
                <a:latin typeface="Times New Roman" pitchFamily="18" charset="0"/>
                <a:cs typeface="Times New Roman" pitchFamily="18" charset="0"/>
              </a:rPr>
            </a:br>
            <a:r>
              <a:rPr lang="tr-TR" sz="2400" dirty="0" err="1">
                <a:latin typeface="Times New Roman" pitchFamily="18" charset="0"/>
                <a:cs typeface="Times New Roman" pitchFamily="18" charset="0"/>
              </a:rPr>
              <a:t>bi</a:t>
            </a:r>
            <a:r>
              <a:rPr lang="tr-TR" sz="2400" dirty="0">
                <a:latin typeface="Times New Roman" pitchFamily="18" charset="0"/>
                <a:cs typeface="Times New Roman" pitchFamily="18" charset="0"/>
              </a:rPr>
              <a:t> beyaz eşyalar,</a:t>
            </a:r>
          </a:p>
          <a:p>
            <a:r>
              <a:rPr lang="tr-TR" sz="2400" dirty="0">
                <a:latin typeface="Times New Roman" pitchFamily="18" charset="0"/>
                <a:cs typeface="Times New Roman" pitchFamily="18" charset="0"/>
              </a:rPr>
              <a:t> 1 yaş altı bebeklerin </a:t>
            </a:r>
            <a:r>
              <a:rPr lang="tr-TR" sz="2400" dirty="0" err="1">
                <a:latin typeface="Times New Roman" pitchFamily="18" charset="0"/>
                <a:cs typeface="Times New Roman" pitchFamily="18" charset="0"/>
              </a:rPr>
              <a:t>üzerlerinebüyük</a:t>
            </a:r>
            <a:r>
              <a:rPr lang="tr-TR" sz="2400" dirty="0">
                <a:latin typeface="Times New Roman" pitchFamily="18" charset="0"/>
                <a:cs typeface="Times New Roman" pitchFamily="18" charset="0"/>
              </a:rPr>
              <a:t> ebatta</a:t>
            </a:r>
          </a:p>
          <a:p>
            <a:pPr>
              <a:buNone/>
            </a:pPr>
            <a:r>
              <a:rPr lang="tr-TR" sz="2400" dirty="0">
                <a:latin typeface="Times New Roman" pitchFamily="18" charset="0"/>
                <a:cs typeface="Times New Roman" pitchFamily="18" charset="0"/>
              </a:rPr>
              <a:t> örtü ve </a:t>
            </a:r>
            <a:r>
              <a:rPr lang="tr-TR" sz="2400" dirty="0" err="1">
                <a:latin typeface="Times New Roman" pitchFamily="18" charset="0"/>
                <a:cs typeface="Times New Roman" pitchFamily="18" charset="0"/>
              </a:rPr>
              <a:t>battaniyeörtülmesi</a:t>
            </a:r>
            <a:r>
              <a:rPr lang="tr-TR" sz="2400" dirty="0">
                <a:latin typeface="Times New Roman" pitchFamily="18" charset="0"/>
                <a:cs typeface="Times New Roman" pitchFamily="18" charset="0"/>
              </a:rPr>
              <a:t>,</a:t>
            </a:r>
          </a:p>
          <a:p>
            <a:r>
              <a:rPr lang="tr-TR" sz="2400" dirty="0">
                <a:latin typeface="Times New Roman" pitchFamily="18" charset="0"/>
                <a:cs typeface="Times New Roman" pitchFamily="18" charset="0"/>
              </a:rPr>
              <a:t> 0-6 ay arası </a:t>
            </a:r>
            <a:r>
              <a:rPr lang="tr-TR" sz="2400" dirty="0" err="1">
                <a:latin typeface="Times New Roman" pitchFamily="18" charset="0"/>
                <a:cs typeface="Times New Roman" pitchFamily="18" charset="0"/>
              </a:rPr>
              <a:t>bebeklerinyüzüstü</a:t>
            </a:r>
            <a:r>
              <a:rPr lang="tr-TR" sz="2400" dirty="0">
                <a:latin typeface="Times New Roman" pitchFamily="18" charset="0"/>
                <a:cs typeface="Times New Roman" pitchFamily="18" charset="0"/>
              </a:rPr>
              <a:t> yatırılmaları</a:t>
            </a:r>
          </a:p>
          <a:p>
            <a:pPr>
              <a:buNone/>
            </a:pPr>
            <a:r>
              <a:rPr lang="tr-TR" sz="2400" dirty="0">
                <a:latin typeface="Times New Roman" pitchFamily="18" charset="0"/>
                <a:cs typeface="Times New Roman" pitchFamily="18" charset="0"/>
              </a:rPr>
              <a:t> boğulmalara neden olabilir.</a:t>
            </a:r>
          </a:p>
        </p:txBody>
      </p:sp>
      <p:pic>
        <p:nvPicPr>
          <p:cNvPr id="5" name="4 Resim" descr="images.jpg"/>
          <p:cNvPicPr>
            <a:picLocks noChangeAspect="1"/>
          </p:cNvPicPr>
          <p:nvPr/>
        </p:nvPicPr>
        <p:blipFill>
          <a:blip r:embed="rId3" cstate="print"/>
          <a:stretch>
            <a:fillRect/>
          </a:stretch>
        </p:blipFill>
        <p:spPr>
          <a:xfrm>
            <a:off x="7259781" y="2103824"/>
            <a:ext cx="4732307" cy="2717557"/>
          </a:xfrm>
          <a:prstGeom prst="rect">
            <a:avLst/>
          </a:prstGeom>
        </p:spPr>
      </p:pic>
    </p:spTree>
  </p:cSld>
  <p:clrMapOvr>
    <a:masterClrMapping/>
  </p:clrMapOvr>
  <p:transition>
    <p:pull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0"/>
            <a:ext cx="12191999" cy="6857999"/>
          </a:xfrm>
          <a:prstGeom prst="rect">
            <a:avLst/>
          </a:prstGeom>
        </p:spPr>
      </p:pic>
      <p:sp>
        <p:nvSpPr>
          <p:cNvPr id="6" name="5 Başlık"/>
          <p:cNvSpPr>
            <a:spLocks noGrp="1"/>
          </p:cNvSpPr>
          <p:nvPr>
            <p:ph type="title"/>
          </p:nvPr>
        </p:nvSpPr>
        <p:spPr>
          <a:xfrm>
            <a:off x="574963" y="212725"/>
            <a:ext cx="10515600" cy="1325563"/>
          </a:xfrm>
        </p:spPr>
        <p:txBody>
          <a:bodyPr/>
          <a:lstStyle/>
          <a:p>
            <a:r>
              <a:rPr lang="tr-TR" dirty="0">
                <a:solidFill>
                  <a:srgbClr val="FF0000"/>
                </a:solidFill>
                <a:latin typeface="Times New Roman" pitchFamily="18" charset="0"/>
                <a:cs typeface="Times New Roman" pitchFamily="18" charset="0"/>
              </a:rPr>
              <a:t>Alınması Gereken Önlemler</a:t>
            </a:r>
          </a:p>
        </p:txBody>
      </p:sp>
      <p:sp>
        <p:nvSpPr>
          <p:cNvPr id="7" name="6 İçerik Yer Tutucusu"/>
          <p:cNvSpPr>
            <a:spLocks noGrp="1"/>
          </p:cNvSpPr>
          <p:nvPr>
            <p:ph idx="1"/>
          </p:nvPr>
        </p:nvSpPr>
        <p:spPr>
          <a:xfrm>
            <a:off x="581890" y="1463040"/>
            <a:ext cx="7148945" cy="4674523"/>
          </a:xfrm>
        </p:spPr>
        <p:txBody>
          <a:bodyPr>
            <a:normAutofit/>
          </a:bodyPr>
          <a:lstStyle/>
          <a:p>
            <a:pPr>
              <a:buNone/>
            </a:pPr>
            <a:r>
              <a:rPr lang="tr-TR" dirty="0">
                <a:latin typeface="Times New Roman" pitchFamily="18" charset="0"/>
                <a:cs typeface="Times New Roman" pitchFamily="18" charset="0"/>
              </a:rPr>
              <a:t>● Çocukların yutabileceği cisimleri ortada bırakmayın,</a:t>
            </a:r>
          </a:p>
          <a:p>
            <a:pPr>
              <a:buNone/>
            </a:pPr>
            <a:r>
              <a:rPr lang="tr-TR" dirty="0">
                <a:latin typeface="Times New Roman" pitchFamily="18" charset="0"/>
                <a:cs typeface="Times New Roman" pitchFamily="18" charset="0"/>
              </a:rPr>
              <a:t>● Kova, leğen ve küvette su bırakmayın,</a:t>
            </a:r>
          </a:p>
          <a:p>
            <a:pPr>
              <a:buNone/>
            </a:pPr>
            <a:r>
              <a:rPr lang="tr-TR" dirty="0">
                <a:latin typeface="Times New Roman" pitchFamily="18" charset="0"/>
                <a:cs typeface="Times New Roman" pitchFamily="18" charset="0"/>
              </a:rPr>
              <a:t>● Çocukları havuz ve deniz kenarında</a:t>
            </a:r>
            <a:br>
              <a:rPr lang="tr-TR" dirty="0">
                <a:latin typeface="Times New Roman" pitchFamily="18" charset="0"/>
                <a:cs typeface="Times New Roman" pitchFamily="18" charset="0"/>
              </a:rPr>
            </a:br>
            <a:r>
              <a:rPr lang="tr-TR" dirty="0" err="1">
                <a:latin typeface="Times New Roman" pitchFamily="18" charset="0"/>
                <a:cs typeface="Times New Roman" pitchFamily="18" charset="0"/>
              </a:rPr>
              <a:t>yanlız</a:t>
            </a:r>
            <a:r>
              <a:rPr lang="tr-TR" dirty="0">
                <a:latin typeface="Times New Roman" pitchFamily="18" charset="0"/>
                <a:cs typeface="Times New Roman" pitchFamily="18" charset="0"/>
              </a:rPr>
              <a:t> bırakmayın.</a:t>
            </a:r>
          </a:p>
          <a:p>
            <a:pPr>
              <a:buNone/>
            </a:pPr>
            <a:r>
              <a:rPr lang="tr-TR" dirty="0">
                <a:latin typeface="Times New Roman" pitchFamily="18" charset="0"/>
                <a:cs typeface="Times New Roman" pitchFamily="18" charset="0"/>
              </a:rPr>
              <a:t>● Çocukları banyoda asla </a:t>
            </a:r>
            <a:r>
              <a:rPr lang="tr-TR" dirty="0" err="1">
                <a:latin typeface="Times New Roman" pitchFamily="18" charset="0"/>
                <a:cs typeface="Times New Roman" pitchFamily="18" charset="0"/>
              </a:rPr>
              <a:t>yanlız</a:t>
            </a:r>
            <a:r>
              <a:rPr lang="tr-TR" dirty="0">
                <a:latin typeface="Times New Roman" pitchFamily="18" charset="0"/>
                <a:cs typeface="Times New Roman" pitchFamily="18" charset="0"/>
              </a:rPr>
              <a:t> bırakmayın.</a:t>
            </a:r>
          </a:p>
          <a:p>
            <a:pPr>
              <a:buNone/>
            </a:pPr>
            <a:r>
              <a:rPr lang="tr-TR" dirty="0">
                <a:latin typeface="Times New Roman" pitchFamily="18" charset="0"/>
                <a:cs typeface="Times New Roman" pitchFamily="18" charset="0"/>
              </a:rPr>
              <a:t>● Bahçe veya bodrumdaki su kuyusunun</a:t>
            </a:r>
            <a:br>
              <a:rPr lang="tr-TR" dirty="0">
                <a:latin typeface="Times New Roman" pitchFamily="18" charset="0"/>
                <a:cs typeface="Times New Roman" pitchFamily="18" charset="0"/>
              </a:rPr>
            </a:br>
            <a:r>
              <a:rPr lang="tr-TR" dirty="0">
                <a:latin typeface="Times New Roman" pitchFamily="18" charset="0"/>
                <a:cs typeface="Times New Roman" pitchFamily="18" charset="0"/>
              </a:rPr>
              <a:t>üzerini çocukların açamayacağı şekilde kapatın.</a:t>
            </a:r>
          </a:p>
        </p:txBody>
      </p:sp>
      <p:pic>
        <p:nvPicPr>
          <p:cNvPr id="9" name="8 Resim" descr="images.jpg"/>
          <p:cNvPicPr>
            <a:picLocks noChangeAspect="1"/>
          </p:cNvPicPr>
          <p:nvPr/>
        </p:nvPicPr>
        <p:blipFill>
          <a:blip r:embed="rId3" cstate="print"/>
          <a:stretch>
            <a:fillRect/>
          </a:stretch>
        </p:blipFill>
        <p:spPr>
          <a:xfrm>
            <a:off x="8309176" y="1307175"/>
            <a:ext cx="3631067" cy="5018857"/>
          </a:xfrm>
          <a:prstGeom prst="rect">
            <a:avLst/>
          </a:prstGeom>
        </p:spPr>
      </p:pic>
    </p:spTree>
  </p:cSld>
  <p:clrMapOvr>
    <a:masterClrMapping/>
  </p:clrMapOvr>
  <p:transition>
    <p:wheel spokes="3"/>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3"/>
          <p:cNvPicPr>
            <a:picLocks noChangeAspect="1"/>
          </p:cNvPicPr>
          <p:nvPr/>
        </p:nvPicPr>
        <p:blipFill>
          <a:blip r:embed="rId2" cstate="print"/>
          <a:stretch>
            <a:fillRect/>
          </a:stretch>
        </p:blipFill>
        <p:spPr>
          <a:xfrm>
            <a:off x="0" y="0"/>
            <a:ext cx="12191999" cy="6857999"/>
          </a:xfrm>
          <a:prstGeom prst="rect">
            <a:avLst/>
          </a:prstGeom>
        </p:spPr>
      </p:pic>
      <p:pic>
        <p:nvPicPr>
          <p:cNvPr id="4" name="Resim 3"/>
          <p:cNvPicPr>
            <a:picLocks noChangeAspect="1"/>
          </p:cNvPicPr>
          <p:nvPr/>
        </p:nvPicPr>
        <p:blipFill>
          <a:blip r:embed="rId2" cstate="print"/>
          <a:stretch>
            <a:fillRect/>
          </a:stretch>
        </p:blipFill>
        <p:spPr>
          <a:xfrm>
            <a:off x="0" y="1"/>
            <a:ext cx="12191999" cy="6857999"/>
          </a:xfrm>
          <a:prstGeom prst="rect">
            <a:avLst/>
          </a:prstGeom>
        </p:spPr>
      </p:pic>
      <p:sp>
        <p:nvSpPr>
          <p:cNvPr id="3" name="2 İçerik Yer Tutucusu"/>
          <p:cNvSpPr>
            <a:spLocks noGrp="1"/>
          </p:cNvSpPr>
          <p:nvPr>
            <p:ph idx="1"/>
          </p:nvPr>
        </p:nvSpPr>
        <p:spPr>
          <a:xfrm>
            <a:off x="540327" y="391886"/>
            <a:ext cx="11139055" cy="5785077"/>
          </a:xfrm>
        </p:spPr>
        <p:txBody>
          <a:bodyPr>
            <a:normAutofit/>
          </a:bodyPr>
          <a:lstStyle/>
          <a:p>
            <a:pPr>
              <a:buNone/>
            </a:pPr>
            <a:r>
              <a:rPr lang="tr-TR" dirty="0">
                <a:latin typeface="Times New Roman" pitchFamily="18" charset="0"/>
                <a:cs typeface="Times New Roman" pitchFamily="18" charset="0"/>
              </a:rPr>
              <a:t>● Çocuklara oynamak için ip, kablo, zincir, poşet gibi malzemeler vermeyin.</a:t>
            </a:r>
          </a:p>
          <a:p>
            <a:pPr>
              <a:buNone/>
            </a:pPr>
            <a:endParaRPr lang="tr-TR" dirty="0">
              <a:latin typeface="Times New Roman" pitchFamily="18" charset="0"/>
              <a:cs typeface="Times New Roman" pitchFamily="18" charset="0"/>
            </a:endParaRPr>
          </a:p>
          <a:p>
            <a:pPr>
              <a:buNone/>
            </a:pPr>
            <a:r>
              <a:rPr lang="tr-TR" dirty="0">
                <a:latin typeface="Times New Roman" pitchFamily="18" charset="0"/>
                <a:cs typeface="Times New Roman" pitchFamily="18" charset="0"/>
              </a:rPr>
              <a:t>● Çamaşır </a:t>
            </a:r>
            <a:r>
              <a:rPr lang="tr-TR" dirty="0" err="1">
                <a:latin typeface="Times New Roman" pitchFamily="18" charset="0"/>
                <a:cs typeface="Times New Roman" pitchFamily="18" charset="0"/>
              </a:rPr>
              <a:t>makinası</a:t>
            </a:r>
            <a:r>
              <a:rPr lang="tr-TR" dirty="0">
                <a:latin typeface="Times New Roman" pitchFamily="18" charset="0"/>
                <a:cs typeface="Times New Roman" pitchFamily="18" charset="0"/>
              </a:rPr>
              <a:t>, fırın, dolap gibi beyaz eşyaların kapaklarını daima kapalı tutun.</a:t>
            </a:r>
          </a:p>
          <a:p>
            <a:pPr>
              <a:buNone/>
            </a:pPr>
            <a:endParaRPr lang="tr-TR" dirty="0">
              <a:latin typeface="Times New Roman" pitchFamily="18" charset="0"/>
              <a:cs typeface="Times New Roman" pitchFamily="18" charset="0"/>
            </a:endParaRPr>
          </a:p>
          <a:p>
            <a:pPr>
              <a:buNone/>
            </a:pPr>
            <a:r>
              <a:rPr lang="tr-TR" dirty="0">
                <a:latin typeface="Times New Roman" pitchFamily="18" charset="0"/>
                <a:cs typeface="Times New Roman" pitchFamily="18" charset="0"/>
              </a:rPr>
              <a:t>● Bebek kıyafetlerinin boyun kısımlarındaki ip ve lastikleri çıkarın.</a:t>
            </a:r>
          </a:p>
          <a:p>
            <a:pPr>
              <a:buNone/>
            </a:pPr>
            <a:r>
              <a:rPr lang="tr-TR" dirty="0">
                <a:latin typeface="Times New Roman" pitchFamily="18" charset="0"/>
                <a:cs typeface="Times New Roman" pitchFamily="18" charset="0"/>
              </a:rPr>
              <a:t> </a:t>
            </a:r>
          </a:p>
        </p:txBody>
      </p:sp>
      <p:pic>
        <p:nvPicPr>
          <p:cNvPr id="5" name="4 Resim" descr="images.jpg"/>
          <p:cNvPicPr>
            <a:picLocks noChangeAspect="1"/>
          </p:cNvPicPr>
          <p:nvPr/>
        </p:nvPicPr>
        <p:blipFill>
          <a:blip r:embed="rId3" cstate="print"/>
          <a:stretch>
            <a:fillRect/>
          </a:stretch>
        </p:blipFill>
        <p:spPr>
          <a:xfrm>
            <a:off x="6851889" y="3889280"/>
            <a:ext cx="4662768" cy="2578418"/>
          </a:xfrm>
          <a:prstGeom prst="rect">
            <a:avLst/>
          </a:prstGeom>
        </p:spPr>
      </p:pic>
      <p:pic>
        <p:nvPicPr>
          <p:cNvPr id="6" name="5 Resim" descr="index.jpg"/>
          <p:cNvPicPr>
            <a:picLocks noChangeAspect="1"/>
          </p:cNvPicPr>
          <p:nvPr/>
        </p:nvPicPr>
        <p:blipFill>
          <a:blip r:embed="rId4" cstate="print"/>
          <a:stretch>
            <a:fillRect/>
          </a:stretch>
        </p:blipFill>
        <p:spPr>
          <a:xfrm>
            <a:off x="657348" y="3869079"/>
            <a:ext cx="4729457" cy="2648496"/>
          </a:xfrm>
          <a:prstGeom prst="rect">
            <a:avLst/>
          </a:prstGeom>
        </p:spPr>
      </p:pic>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0"/>
            <a:ext cx="12191999" cy="6857999"/>
          </a:xfrm>
          <a:prstGeom prst="rect">
            <a:avLst/>
          </a:prstGeom>
        </p:spPr>
      </p:pic>
      <p:sp>
        <p:nvSpPr>
          <p:cNvPr id="3" name="2 İçerik Yer Tutucusu"/>
          <p:cNvSpPr>
            <a:spLocks noGrp="1"/>
          </p:cNvSpPr>
          <p:nvPr>
            <p:ph idx="1"/>
          </p:nvPr>
        </p:nvSpPr>
        <p:spPr>
          <a:xfrm>
            <a:off x="394853" y="356260"/>
            <a:ext cx="11270673" cy="5654449"/>
          </a:xfrm>
        </p:spPr>
        <p:txBody>
          <a:bodyPr/>
          <a:lstStyle/>
          <a:p>
            <a:pPr>
              <a:buNone/>
            </a:pPr>
            <a:r>
              <a:rPr lang="tr-TR" dirty="0">
                <a:latin typeface="Times New Roman" pitchFamily="18" charset="0"/>
                <a:cs typeface="Times New Roman" pitchFamily="18" charset="0"/>
              </a:rPr>
              <a:t>● Bebekler için kullanacağınız battaniye ve yorganın uygun boyutta ve</a:t>
            </a:r>
            <a:br>
              <a:rPr lang="tr-TR" dirty="0">
                <a:latin typeface="Times New Roman" pitchFamily="18" charset="0"/>
                <a:cs typeface="Times New Roman" pitchFamily="18" charset="0"/>
              </a:rPr>
            </a:br>
            <a:r>
              <a:rPr lang="tr-TR" dirty="0">
                <a:latin typeface="Times New Roman" pitchFamily="18" charset="0"/>
                <a:cs typeface="Times New Roman" pitchFamily="18" charset="0"/>
              </a:rPr>
              <a:t>hafif olmasına dikkat edin.</a:t>
            </a:r>
          </a:p>
          <a:p>
            <a:pPr>
              <a:buNone/>
            </a:pPr>
            <a:r>
              <a:rPr lang="tr-TR" dirty="0">
                <a:latin typeface="Times New Roman" pitchFamily="18" charset="0"/>
                <a:cs typeface="Times New Roman" pitchFamily="18" charset="0"/>
              </a:rPr>
              <a:t>● Bebekleri daima sırt üstü yatırın.Uyurken belirli aralıklarla kontrol</a:t>
            </a:r>
            <a:br>
              <a:rPr lang="tr-TR" dirty="0">
                <a:latin typeface="Times New Roman" pitchFamily="18" charset="0"/>
                <a:cs typeface="Times New Roman" pitchFamily="18" charset="0"/>
              </a:rPr>
            </a:br>
            <a:r>
              <a:rPr lang="tr-TR" dirty="0">
                <a:latin typeface="Times New Roman" pitchFamily="18" charset="0"/>
                <a:cs typeface="Times New Roman" pitchFamily="18" charset="0"/>
              </a:rPr>
              <a:t>edin.</a:t>
            </a:r>
          </a:p>
          <a:p>
            <a:pPr>
              <a:buNone/>
            </a:pPr>
            <a:r>
              <a:rPr lang="tr-TR" dirty="0">
                <a:latin typeface="Times New Roman" pitchFamily="18" charset="0"/>
                <a:cs typeface="Times New Roman" pitchFamily="18" charset="0"/>
              </a:rPr>
              <a:t>● Çocukları asla evde tek başına bırakmayın.</a:t>
            </a:r>
          </a:p>
          <a:p>
            <a:pPr>
              <a:buNone/>
            </a:pPr>
            <a:endParaRPr lang="tr-TR" dirty="0">
              <a:latin typeface="Times New Roman" pitchFamily="18" charset="0"/>
              <a:cs typeface="Times New Roman" pitchFamily="18" charset="0"/>
            </a:endParaRPr>
          </a:p>
        </p:txBody>
      </p:sp>
      <p:pic>
        <p:nvPicPr>
          <p:cNvPr id="5" name="4 Resim" descr="images.jpg"/>
          <p:cNvPicPr>
            <a:picLocks noChangeAspect="1"/>
          </p:cNvPicPr>
          <p:nvPr/>
        </p:nvPicPr>
        <p:blipFill>
          <a:blip r:embed="rId3" cstate="print"/>
          <a:stretch>
            <a:fillRect/>
          </a:stretch>
        </p:blipFill>
        <p:spPr>
          <a:xfrm>
            <a:off x="2825931" y="2895736"/>
            <a:ext cx="4410892" cy="3394319"/>
          </a:xfrm>
          <a:prstGeom prst="rect">
            <a:avLst/>
          </a:prstGeom>
        </p:spPr>
      </p:pic>
    </p:spTree>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0"/>
            <a:ext cx="12191999" cy="6857999"/>
          </a:xfrm>
          <a:prstGeom prst="rect">
            <a:avLst/>
          </a:prstGeom>
        </p:spPr>
      </p:pic>
      <p:sp>
        <p:nvSpPr>
          <p:cNvPr id="2" name="1 Başlık"/>
          <p:cNvSpPr>
            <a:spLocks noGrp="1"/>
          </p:cNvSpPr>
          <p:nvPr>
            <p:ph type="title"/>
          </p:nvPr>
        </p:nvSpPr>
        <p:spPr>
          <a:xfrm>
            <a:off x="877389" y="208370"/>
            <a:ext cx="10515600" cy="1325563"/>
          </a:xfrm>
        </p:spPr>
        <p:txBody>
          <a:bodyPr/>
          <a:lstStyle/>
          <a:p>
            <a:r>
              <a:rPr lang="tr-TR" b="1" dirty="0" smtClean="0">
                <a:solidFill>
                  <a:srgbClr val="FF0000"/>
                </a:solidFill>
                <a:latin typeface="Times New Roman" pitchFamily="18" charset="0"/>
                <a:cs typeface="Times New Roman" pitchFamily="18" charset="0"/>
              </a:rPr>
              <a:t>BOĞULMADA İLK YARDIM</a:t>
            </a:r>
            <a:endParaRPr lang="tr-TR" b="1" dirty="0">
              <a:solidFill>
                <a:srgbClr val="FF0000"/>
              </a:solidFill>
              <a:latin typeface="Times New Roman" pitchFamily="18" charset="0"/>
              <a:cs typeface="Times New Roman" pitchFamily="18" charset="0"/>
            </a:endParaRPr>
          </a:p>
        </p:txBody>
      </p:sp>
      <p:sp>
        <p:nvSpPr>
          <p:cNvPr id="3" name="2 İçerik Yer Tutucusu"/>
          <p:cNvSpPr>
            <a:spLocks noGrp="1"/>
          </p:cNvSpPr>
          <p:nvPr>
            <p:ph idx="1"/>
          </p:nvPr>
        </p:nvSpPr>
        <p:spPr>
          <a:xfrm>
            <a:off x="524690" y="1642745"/>
            <a:ext cx="6881949" cy="4351338"/>
          </a:xfrm>
        </p:spPr>
        <p:txBody>
          <a:bodyPr>
            <a:normAutofit/>
          </a:bodyPr>
          <a:lstStyle/>
          <a:p>
            <a:pPr>
              <a:buNone/>
            </a:pPr>
            <a:r>
              <a:rPr lang="tr-TR" b="1" dirty="0" smtClean="0">
                <a:latin typeface="Times New Roman" pitchFamily="18" charset="0"/>
                <a:cs typeface="Times New Roman" pitchFamily="18" charset="0"/>
              </a:rPr>
              <a:t>1- İlk </a:t>
            </a:r>
            <a:r>
              <a:rPr lang="tr-TR" b="1" dirty="0" smtClean="0">
                <a:latin typeface="Times New Roman" pitchFamily="18" charset="0"/>
                <a:cs typeface="Times New Roman" pitchFamily="18" charset="0"/>
              </a:rPr>
              <a:t>müdahale</a:t>
            </a:r>
          </a:p>
          <a:p>
            <a:pPr>
              <a:buNone/>
            </a:pPr>
            <a:endParaRPr lang="tr-TR" dirty="0" smtClean="0">
              <a:latin typeface="Times New Roman" pitchFamily="18" charset="0"/>
              <a:cs typeface="Times New Roman" pitchFamily="18" charset="0"/>
            </a:endParaRPr>
          </a:p>
          <a:p>
            <a:r>
              <a:rPr lang="tr-TR" dirty="0" smtClean="0">
                <a:latin typeface="Times New Roman" pitchFamily="18" charset="0"/>
                <a:cs typeface="Times New Roman" pitchFamily="18" charset="0"/>
              </a:rPr>
              <a:t>Çocuğun öne doğru eğilmesini sağlayın.</a:t>
            </a:r>
          </a:p>
          <a:p>
            <a:r>
              <a:rPr lang="tr-TR" dirty="0" smtClean="0">
                <a:latin typeface="Times New Roman" pitchFamily="18" charset="0"/>
                <a:cs typeface="Times New Roman" pitchFamily="18" charset="0"/>
              </a:rPr>
              <a:t>Çocuğa hava yolunu tıkayan cismi çıkartmak için öksürmesini söyleyin.</a:t>
            </a:r>
          </a:p>
          <a:p>
            <a:r>
              <a:rPr lang="tr-TR" dirty="0" smtClean="0">
                <a:latin typeface="Times New Roman" pitchFamily="18" charset="0"/>
                <a:cs typeface="Times New Roman" pitchFamily="18" charset="0"/>
              </a:rPr>
              <a:t>Avucunuzun içi ile 5 kez kürek kemikleri arasından sırtına vurun.</a:t>
            </a:r>
          </a:p>
          <a:p>
            <a:r>
              <a:rPr lang="tr-TR" dirty="0" smtClean="0">
                <a:latin typeface="Times New Roman" pitchFamily="18" charset="0"/>
                <a:cs typeface="Times New Roman" pitchFamily="18" charset="0"/>
              </a:rPr>
              <a:t>Ağız içini kontrol edin. Gözünüze çarpan herhangi bir tıkayıcı nesneyi tutup </a:t>
            </a:r>
            <a:r>
              <a:rPr lang="tr-TR" dirty="0" smtClean="0">
                <a:latin typeface="Times New Roman" pitchFamily="18" charset="0"/>
                <a:cs typeface="Times New Roman" pitchFamily="18" charset="0"/>
              </a:rPr>
              <a:t>çıkartın.</a:t>
            </a:r>
            <a:endParaRPr lang="tr-TR" dirty="0" smtClean="0">
              <a:latin typeface="Times New Roman" pitchFamily="18" charset="0"/>
              <a:cs typeface="Times New Roman" pitchFamily="18" charset="0"/>
            </a:endParaRPr>
          </a:p>
          <a:p>
            <a:endParaRPr lang="tr-TR"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l="5583"/>
          <a:stretch>
            <a:fillRect/>
          </a:stretch>
        </p:blipFill>
        <p:spPr bwMode="auto">
          <a:xfrm>
            <a:off x="8386355" y="1201782"/>
            <a:ext cx="2795451" cy="54080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0"/>
            <a:ext cx="12191999" cy="6857999"/>
          </a:xfrm>
          <a:prstGeom prst="rect">
            <a:avLst/>
          </a:prstGeom>
        </p:spPr>
      </p:pic>
      <p:sp>
        <p:nvSpPr>
          <p:cNvPr id="3" name="2 İçerik Yer Tutucusu"/>
          <p:cNvSpPr>
            <a:spLocks noGrp="1"/>
          </p:cNvSpPr>
          <p:nvPr>
            <p:ph idx="1"/>
          </p:nvPr>
        </p:nvSpPr>
        <p:spPr>
          <a:xfrm>
            <a:off x="459377" y="388711"/>
            <a:ext cx="6908074" cy="5933712"/>
          </a:xfrm>
        </p:spPr>
        <p:txBody>
          <a:bodyPr>
            <a:normAutofit/>
          </a:bodyPr>
          <a:lstStyle/>
          <a:p>
            <a:pPr>
              <a:buNone/>
            </a:pPr>
            <a:r>
              <a:rPr lang="tr-TR" b="1" dirty="0" smtClean="0">
                <a:latin typeface="Times New Roman" pitchFamily="18" charset="0"/>
                <a:cs typeface="Times New Roman" pitchFamily="18" charset="0"/>
              </a:rPr>
              <a:t>2- Bu ilk manevra ile yabancı cisim çıkmadı ise ikinci manevraya </a:t>
            </a:r>
            <a:r>
              <a:rPr lang="tr-TR" b="1" dirty="0" smtClean="0">
                <a:latin typeface="Times New Roman" pitchFamily="18" charset="0"/>
                <a:cs typeface="Times New Roman" pitchFamily="18" charset="0"/>
              </a:rPr>
              <a:t>geçin;</a:t>
            </a:r>
          </a:p>
          <a:p>
            <a:pPr>
              <a:buNone/>
            </a:pPr>
            <a:endParaRPr lang="tr-TR" dirty="0" smtClean="0">
              <a:latin typeface="Times New Roman" pitchFamily="18" charset="0"/>
              <a:cs typeface="Times New Roman" pitchFamily="18" charset="0"/>
            </a:endParaRPr>
          </a:p>
          <a:p>
            <a:r>
              <a:rPr lang="tr-TR" dirty="0" smtClean="0">
                <a:latin typeface="Times New Roman" pitchFamily="18" charset="0"/>
                <a:cs typeface="Times New Roman" pitchFamily="18" charset="0"/>
              </a:rPr>
              <a:t>Eğer sırtı tokatlamak sonuç vermedi ise, çocuğun arkasına geçin.</a:t>
            </a:r>
          </a:p>
          <a:p>
            <a:r>
              <a:rPr lang="tr-TR" dirty="0" smtClean="0">
                <a:latin typeface="Times New Roman" pitchFamily="18" charset="0"/>
                <a:cs typeface="Times New Roman" pitchFamily="18" charset="0"/>
              </a:rPr>
              <a:t>Elinizi yumruk yapıp göğüs kemiğinin alt kısmına yerleştirin.</a:t>
            </a:r>
          </a:p>
          <a:p>
            <a:r>
              <a:rPr lang="tr-TR" dirty="0" smtClean="0">
                <a:latin typeface="Times New Roman" pitchFamily="18" charset="0"/>
                <a:cs typeface="Times New Roman" pitchFamily="18" charset="0"/>
              </a:rPr>
              <a:t>Diğer elinizle yumruğunuzu kavrayarak arkasından çocuğa sarılın ve her üç saniyede bir göğüs kemiğini toplam beş defa içeri doğru bastırın.</a:t>
            </a:r>
          </a:p>
          <a:p>
            <a:r>
              <a:rPr lang="tr-TR" dirty="0" smtClean="0">
                <a:latin typeface="Times New Roman" pitchFamily="18" charset="0"/>
                <a:cs typeface="Times New Roman" pitchFamily="18" charset="0"/>
              </a:rPr>
              <a:t>Ağzının içini kontrol edin.</a:t>
            </a:r>
          </a:p>
          <a:p>
            <a:endParaRPr lang="tr-TR"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srcRect/>
          <a:stretch>
            <a:fillRect/>
          </a:stretch>
        </p:blipFill>
        <p:spPr bwMode="auto">
          <a:xfrm>
            <a:off x="8334103" y="522515"/>
            <a:ext cx="2717074" cy="5682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0"/>
            <a:ext cx="12191999" cy="6857999"/>
          </a:xfrm>
          <a:prstGeom prst="rect">
            <a:avLst/>
          </a:prstGeom>
        </p:spPr>
      </p:pic>
      <p:sp>
        <p:nvSpPr>
          <p:cNvPr id="3" name="2 İçerik Yer Tutucusu"/>
          <p:cNvSpPr>
            <a:spLocks noGrp="1"/>
          </p:cNvSpPr>
          <p:nvPr>
            <p:ph idx="1"/>
          </p:nvPr>
        </p:nvSpPr>
        <p:spPr>
          <a:xfrm>
            <a:off x="550816" y="519339"/>
            <a:ext cx="6463937" cy="5829209"/>
          </a:xfrm>
        </p:spPr>
        <p:txBody>
          <a:bodyPr>
            <a:normAutofit/>
          </a:bodyPr>
          <a:lstStyle/>
          <a:p>
            <a:r>
              <a:rPr lang="tr-TR" b="1" dirty="0" smtClean="0">
                <a:latin typeface="Times New Roman" pitchFamily="18" charset="0"/>
                <a:cs typeface="Times New Roman" pitchFamily="18" charset="0"/>
              </a:rPr>
              <a:t>3- Bu manevra ile de yabancı cisim çıkmadı ise üçüncü manevraya </a:t>
            </a:r>
            <a:r>
              <a:rPr lang="tr-TR" b="1" dirty="0" smtClean="0">
                <a:latin typeface="Times New Roman" pitchFamily="18" charset="0"/>
                <a:cs typeface="Times New Roman" pitchFamily="18" charset="0"/>
              </a:rPr>
              <a:t>geçin;</a:t>
            </a:r>
          </a:p>
          <a:p>
            <a:endParaRPr lang="tr-TR" dirty="0" smtClean="0">
              <a:latin typeface="Times New Roman" pitchFamily="18" charset="0"/>
              <a:cs typeface="Times New Roman" pitchFamily="18" charset="0"/>
            </a:endParaRPr>
          </a:p>
          <a:p>
            <a:r>
              <a:rPr lang="tr-TR" dirty="0" smtClean="0">
                <a:latin typeface="Times New Roman" pitchFamily="18" charset="0"/>
                <a:cs typeface="Times New Roman" pitchFamily="18" charset="0"/>
              </a:rPr>
              <a:t>Elinizi yumruk yapıp çocuğun karnının orta bölümüne yerleştirin.</a:t>
            </a:r>
          </a:p>
          <a:p>
            <a:r>
              <a:rPr lang="tr-TR" dirty="0" smtClean="0">
                <a:latin typeface="Times New Roman" pitchFamily="18" charset="0"/>
                <a:cs typeface="Times New Roman" pitchFamily="18" charset="0"/>
              </a:rPr>
              <a:t>Elinizi birbirine kenetleyip hastanın karnını arka arkaya beş defa kuvvetli bir şekilde içeri ve yukarı doğru çekin.</a:t>
            </a:r>
          </a:p>
          <a:p>
            <a:r>
              <a:rPr lang="tr-TR" dirty="0" smtClean="0">
                <a:latin typeface="Times New Roman" pitchFamily="18" charset="0"/>
                <a:cs typeface="Times New Roman" pitchFamily="18" charset="0"/>
              </a:rPr>
              <a:t>Ağız içini kontrol </a:t>
            </a:r>
            <a:r>
              <a:rPr lang="tr-TR" dirty="0" smtClean="0">
                <a:latin typeface="Times New Roman" pitchFamily="18" charset="0"/>
                <a:cs typeface="Times New Roman" pitchFamily="18" charset="0"/>
              </a:rPr>
              <a:t>edin.</a:t>
            </a:r>
            <a:endParaRPr lang="tr-TR" dirty="0" smtClean="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srcRect/>
          <a:stretch>
            <a:fillRect/>
          </a:stretch>
        </p:blipFill>
        <p:spPr bwMode="auto">
          <a:xfrm>
            <a:off x="8096521" y="627017"/>
            <a:ext cx="2928529" cy="58913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cstate="print"/>
          <a:stretch>
            <a:fillRect/>
          </a:stretch>
        </p:blipFill>
        <p:spPr>
          <a:xfrm>
            <a:off x="1" y="0"/>
            <a:ext cx="12191999" cy="6857999"/>
          </a:xfrm>
          <a:prstGeom prst="rect">
            <a:avLst/>
          </a:prstGeom>
        </p:spPr>
      </p:pic>
      <p:sp>
        <p:nvSpPr>
          <p:cNvPr id="2" name="1 Başlık"/>
          <p:cNvSpPr>
            <a:spLocks noGrp="1"/>
          </p:cNvSpPr>
          <p:nvPr>
            <p:ph type="title"/>
          </p:nvPr>
        </p:nvSpPr>
        <p:spPr>
          <a:xfrm>
            <a:off x="5199018" y="979078"/>
            <a:ext cx="6675120" cy="1325563"/>
          </a:xfrm>
        </p:spPr>
        <p:txBody>
          <a:bodyPr/>
          <a:lstStyle/>
          <a:p>
            <a:r>
              <a:rPr lang="tr-TR" dirty="0" smtClean="0">
                <a:solidFill>
                  <a:srgbClr val="FF0000"/>
                </a:solidFill>
                <a:latin typeface="Times New Roman" pitchFamily="18" charset="0"/>
                <a:cs typeface="Times New Roman" pitchFamily="18" charset="0"/>
              </a:rPr>
              <a:t>HEİMLİCH MANEVRASI</a:t>
            </a:r>
            <a:endParaRPr lang="tr-TR" dirty="0">
              <a:solidFill>
                <a:srgbClr val="FF0000"/>
              </a:solidFill>
              <a:latin typeface="Times New Roman" pitchFamily="18" charset="0"/>
              <a:cs typeface="Times New Roman" pitchFamily="18" charset="0"/>
            </a:endParaRPr>
          </a:p>
        </p:txBody>
      </p:sp>
      <p:pic>
        <p:nvPicPr>
          <p:cNvPr id="5" name="Heimlich manevrası.mp4">
            <a:hlinkClick r:id="" action="ppaction://media"/>
          </p:cNvPr>
          <p:cNvPicPr>
            <a:picLocks noGrp="1" noRot="1" noChangeAspect="1"/>
          </p:cNvPicPr>
          <p:nvPr>
            <p:ph idx="1"/>
            <a:videoFile r:link="rId1"/>
          </p:nvPr>
        </p:nvPicPr>
        <p:blipFill>
          <a:blip r:embed="rId4" cstate="print">
            <a:duotone>
              <a:schemeClr val="accent3">
                <a:shade val="45000"/>
                <a:satMod val="135000"/>
              </a:schemeClr>
              <a:prstClr val="white"/>
            </a:duotone>
          </a:blip>
          <a:stretch>
            <a:fillRect/>
          </a:stretch>
        </p:blipFill>
        <p:spPr>
          <a:xfrm>
            <a:off x="5238206" y="2442754"/>
            <a:ext cx="6648993" cy="4010297"/>
          </a:xfrm>
          <a:prstGeom prst="rect">
            <a:avLst/>
          </a:prstGeom>
        </p:spPr>
      </p:pic>
      <p:pic>
        <p:nvPicPr>
          <p:cNvPr id="6" name="Picture 2" descr="Heimlich manevrası nedir? Nasıl yapılır? Heimlich ne demektir? - Fotomaç"/>
          <p:cNvPicPr>
            <a:picLocks noChangeAspect="1" noChangeArrowheads="1"/>
          </p:cNvPicPr>
          <p:nvPr/>
        </p:nvPicPr>
        <p:blipFill>
          <a:blip r:embed="rId5" cstate="print"/>
          <a:srcRect/>
          <a:stretch>
            <a:fillRect/>
          </a:stretch>
        </p:blipFill>
        <p:spPr bwMode="auto">
          <a:xfrm>
            <a:off x="365760" y="365760"/>
            <a:ext cx="4428767" cy="5878286"/>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Başlık 1"/>
          <p:cNvSpPr>
            <a:spLocks noGrp="1"/>
          </p:cNvSpPr>
          <p:nvPr>
            <p:ph type="title"/>
          </p:nvPr>
        </p:nvSpPr>
        <p:spPr>
          <a:xfrm>
            <a:off x="547253" y="226579"/>
            <a:ext cx="10515600" cy="1325563"/>
          </a:xfrm>
        </p:spPr>
        <p:txBody>
          <a:bodyPr/>
          <a:lstStyle/>
          <a:p>
            <a:r>
              <a:rPr lang="tr-TR" b="1" dirty="0">
                <a:solidFill>
                  <a:srgbClr val="FF0000"/>
                </a:solidFill>
                <a:latin typeface="Times New Roman" panose="02020603050405020304" pitchFamily="18" charset="0"/>
                <a:cs typeface="Times New Roman" panose="02020603050405020304" pitchFamily="18" charset="0"/>
              </a:rPr>
              <a:t>TAKILARAK  YA DA KAYARAK DÜŞME VE ÇARPMALAR</a:t>
            </a:r>
            <a:endParaRPr lang="tr-TR" dirty="0"/>
          </a:p>
        </p:txBody>
      </p:sp>
      <p:sp>
        <p:nvSpPr>
          <p:cNvPr id="3" name="İçerik Yer Tutucusu 2"/>
          <p:cNvSpPr>
            <a:spLocks noGrp="1"/>
          </p:cNvSpPr>
          <p:nvPr>
            <p:ph sz="half" idx="1"/>
          </p:nvPr>
        </p:nvSpPr>
        <p:spPr>
          <a:xfrm>
            <a:off x="665019" y="1662545"/>
            <a:ext cx="11111346" cy="4959928"/>
          </a:xfrm>
        </p:spPr>
        <p:txBody>
          <a:bodyPr>
            <a:noAutofit/>
          </a:bodyPr>
          <a:lstStyle/>
          <a:p>
            <a:pPr marL="0" indent="0">
              <a:buNone/>
            </a:pPr>
            <a:r>
              <a:rPr lang="tr-TR" sz="2400" dirty="0">
                <a:latin typeface="Times New Roman" pitchFamily="18" charset="0"/>
                <a:cs typeface="Times New Roman" pitchFamily="18" charset="0"/>
              </a:rPr>
              <a:t>Özel gereksinimli çocuklarda en sık karşılaşılan ev kazalarında birinci sırada düşmeler ve bunlara bağlı çarpmalar olduğu görülmüştür. Ev içinde bir çok etken düşmelere sebep olabiliyor.</a:t>
            </a:r>
          </a:p>
          <a:p>
            <a:pPr marL="0" indent="0">
              <a:buNone/>
            </a:pPr>
            <a:r>
              <a:rPr lang="tr-TR" sz="2400" dirty="0">
                <a:solidFill>
                  <a:srgbClr val="FF0000"/>
                </a:solidFill>
                <a:latin typeface="Times New Roman" pitchFamily="18" charset="0"/>
                <a:cs typeface="Times New Roman" pitchFamily="18" charset="0"/>
              </a:rPr>
              <a:t>Düşmeler genelde,</a:t>
            </a:r>
          </a:p>
          <a:p>
            <a:r>
              <a:rPr lang="tr-TR" sz="2400" dirty="0">
                <a:latin typeface="Times New Roman" pitchFamily="18" charset="0"/>
                <a:cs typeface="Times New Roman" pitchFamily="18" charset="0"/>
              </a:rPr>
              <a:t> kayıp düşme, </a:t>
            </a:r>
          </a:p>
          <a:p>
            <a:r>
              <a:rPr lang="tr-TR" sz="2400" dirty="0">
                <a:latin typeface="Times New Roman" pitchFamily="18" charset="0"/>
                <a:cs typeface="Times New Roman" pitchFamily="18" charset="0"/>
              </a:rPr>
              <a:t>takılarak düşme, </a:t>
            </a:r>
          </a:p>
          <a:p>
            <a:r>
              <a:rPr lang="tr-TR" sz="2400" dirty="0">
                <a:latin typeface="Times New Roman" pitchFamily="18" charset="0"/>
                <a:cs typeface="Times New Roman" pitchFamily="18" charset="0"/>
              </a:rPr>
              <a:t>sandalyeden düşme,</a:t>
            </a:r>
          </a:p>
          <a:p>
            <a:r>
              <a:rPr lang="tr-TR" sz="2400" dirty="0">
                <a:latin typeface="Times New Roman" pitchFamily="18" charset="0"/>
                <a:cs typeface="Times New Roman" pitchFamily="18" charset="0"/>
              </a:rPr>
              <a:t>camdan aşağı düşme,</a:t>
            </a:r>
          </a:p>
          <a:p>
            <a:r>
              <a:rPr lang="tr-TR" sz="2400" dirty="0">
                <a:latin typeface="Times New Roman" pitchFamily="18" charset="0"/>
                <a:cs typeface="Times New Roman" pitchFamily="18" charset="0"/>
              </a:rPr>
              <a:t>merdivenden düşme,</a:t>
            </a:r>
          </a:p>
          <a:p>
            <a:r>
              <a:rPr lang="tr-TR" sz="2400" dirty="0">
                <a:latin typeface="Times New Roman" pitchFamily="18" charset="0"/>
                <a:cs typeface="Times New Roman" pitchFamily="18" charset="0"/>
              </a:rPr>
              <a:t>yatak kenarlarına düşme,</a:t>
            </a:r>
          </a:p>
          <a:p>
            <a:r>
              <a:rPr lang="tr-TR" sz="2400" dirty="0">
                <a:latin typeface="Times New Roman" pitchFamily="18" charset="0"/>
                <a:cs typeface="Times New Roman" pitchFamily="18" charset="0"/>
              </a:rPr>
              <a:t>banyoda kayarak düşme olarak görülmektedir.</a:t>
            </a:r>
            <a:r>
              <a:rPr lang="tr-TR" sz="1100" dirty="0">
                <a:latin typeface="Times New Roman" pitchFamily="18" charset="0"/>
                <a:cs typeface="Times New Roman" pitchFamily="18" charset="0"/>
              </a:rPr>
              <a:t>                                                                                                                                                             </a:t>
            </a:r>
          </a:p>
          <a:p>
            <a:r>
              <a:rPr lang="tr-TR" sz="1100" dirty="0">
                <a:latin typeface="Times New Roman" pitchFamily="18" charset="0"/>
                <a:cs typeface="Times New Roman" pitchFamily="18" charset="0"/>
              </a:rPr>
              <a:t>                                                                                                                                                                                                                https://dergipark.org.tr/en/download/article-file/1216774</a:t>
            </a:r>
          </a:p>
          <a:p>
            <a:pPr marL="0" indent="0">
              <a:buNone/>
            </a:pPr>
            <a:endParaRPr lang="tr-TR" sz="1400" dirty="0">
              <a:latin typeface="Times New Roman" pitchFamily="18" charset="0"/>
              <a:cs typeface="Times New Roman" pitchFamily="18" charset="0"/>
            </a:endParaRPr>
          </a:p>
        </p:txBody>
      </p:sp>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175554" y="3147031"/>
            <a:ext cx="2614665" cy="1840605"/>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49242" y="3155143"/>
            <a:ext cx="2613694" cy="18324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79060967"/>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2000" cy="6857999"/>
          </a:xfrm>
          <a:prstGeom prst="rect">
            <a:avLst/>
          </a:prstGeom>
        </p:spPr>
      </p:pic>
      <p:sp>
        <p:nvSpPr>
          <p:cNvPr id="2" name="Unvan 1"/>
          <p:cNvSpPr>
            <a:spLocks noGrp="1"/>
          </p:cNvSpPr>
          <p:nvPr>
            <p:ph type="title"/>
          </p:nvPr>
        </p:nvSpPr>
        <p:spPr/>
        <p:txBody>
          <a:bodyPr>
            <a:normAutofit/>
          </a:bodyPr>
          <a:lstStyle/>
          <a:p>
            <a:r>
              <a:rPr lang="tr-TR" sz="4000" b="1" dirty="0">
                <a:solidFill>
                  <a:srgbClr val="FF0000"/>
                </a:solidFill>
                <a:latin typeface="Times New Roman" panose="02020603050405020304" pitchFamily="18" charset="0"/>
                <a:cs typeface="Times New Roman" panose="02020603050405020304" pitchFamily="18" charset="0"/>
              </a:rPr>
              <a:t>          KESİCİ ALET YARALANMALARI</a:t>
            </a:r>
          </a:p>
        </p:txBody>
      </p:sp>
      <p:sp>
        <p:nvSpPr>
          <p:cNvPr id="3" name="İçerik Yer Tutucusu 2"/>
          <p:cNvSpPr>
            <a:spLocks noGrp="1"/>
          </p:cNvSpPr>
          <p:nvPr>
            <p:ph idx="1"/>
          </p:nvPr>
        </p:nvSpPr>
        <p:spPr/>
        <p:txBody>
          <a:bodyPr>
            <a:normAutofit/>
          </a:bodyPr>
          <a:lstStyle/>
          <a:p>
            <a:pPr algn="just"/>
            <a:r>
              <a:rPr lang="tr-TR" sz="2400" dirty="0">
                <a:latin typeface="Times New Roman" panose="02020603050405020304" pitchFamily="18" charset="0"/>
                <a:cs typeface="Times New Roman" panose="02020603050405020304" pitchFamily="18" charset="0"/>
              </a:rPr>
              <a:t>Kesici ve delici aletlerle vücutta meydana gelen yaralanmalar genel olarak dört grupta ele alınabilir:</a:t>
            </a:r>
          </a:p>
          <a:p>
            <a:pPr marL="457200" indent="-457200" algn="just">
              <a:buFont typeface="+mj-lt"/>
              <a:buAutoNum type="arabicPeriod"/>
            </a:pPr>
            <a:r>
              <a:rPr lang="tr-TR" sz="2400" dirty="0">
                <a:solidFill>
                  <a:srgbClr val="FF0000"/>
                </a:solidFill>
                <a:latin typeface="Times New Roman" panose="02020603050405020304" pitchFamily="18" charset="0"/>
                <a:cs typeface="Times New Roman" panose="02020603050405020304" pitchFamily="18" charset="0"/>
              </a:rPr>
              <a:t>Kesikler: </a:t>
            </a:r>
            <a:r>
              <a:rPr lang="tr-TR" sz="2400" dirty="0">
                <a:latin typeface="Times New Roman" panose="02020603050405020304" pitchFamily="18" charset="0"/>
                <a:cs typeface="Times New Roman" panose="02020603050405020304" pitchFamily="18" charset="0"/>
              </a:rPr>
              <a:t>Genellikle bıçak, çakı, cam, jilet, makas, satır, balta gibi kesici aletlerin temasları ile oluşan yaralardır. Bu tarz aletlerle oynanması sonucu yaralanmayı örnek gösterebiliriz. Bazen </a:t>
            </a:r>
            <a:r>
              <a:rPr lang="tr-TR" sz="2400" dirty="0" err="1">
                <a:latin typeface="Times New Roman" panose="02020603050405020304" pitchFamily="18" charset="0"/>
                <a:cs typeface="Times New Roman" panose="02020603050405020304" pitchFamily="18" charset="0"/>
              </a:rPr>
              <a:t>yüzeyel</a:t>
            </a:r>
            <a:r>
              <a:rPr lang="tr-TR" sz="2400" dirty="0">
                <a:latin typeface="Times New Roman" panose="02020603050405020304" pitchFamily="18" charset="0"/>
                <a:cs typeface="Times New Roman" panose="02020603050405020304" pitchFamily="18" charset="0"/>
              </a:rPr>
              <a:t> bazen de daha derin olabilirler.</a:t>
            </a:r>
          </a:p>
          <a:p>
            <a:pPr marL="0" indent="0" algn="just">
              <a:buNone/>
            </a:pPr>
            <a:endParaRPr lang="tr-TR" sz="2400"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3" cstate="print"/>
          <a:stretch>
            <a:fillRect/>
          </a:stretch>
        </p:blipFill>
        <p:spPr>
          <a:xfrm>
            <a:off x="696035" y="4190538"/>
            <a:ext cx="3821373" cy="2326943"/>
          </a:xfrm>
          <a:prstGeom prst="rect">
            <a:avLst/>
          </a:prstGeom>
        </p:spPr>
      </p:pic>
      <p:pic>
        <p:nvPicPr>
          <p:cNvPr id="7" name="Resim 6"/>
          <p:cNvPicPr>
            <a:picLocks noChangeAspect="1"/>
          </p:cNvPicPr>
          <p:nvPr/>
        </p:nvPicPr>
        <p:blipFill>
          <a:blip r:embed="rId4" cstate="print"/>
          <a:stretch>
            <a:fillRect/>
          </a:stretch>
        </p:blipFill>
        <p:spPr>
          <a:xfrm>
            <a:off x="5104901" y="4190537"/>
            <a:ext cx="3656961" cy="2326943"/>
          </a:xfrm>
          <a:prstGeom prst="rect">
            <a:avLst/>
          </a:prstGeom>
        </p:spPr>
      </p:pic>
      <p:sp>
        <p:nvSpPr>
          <p:cNvPr id="8" name="Metin kutusu 7"/>
          <p:cNvSpPr txBox="1"/>
          <p:nvPr/>
        </p:nvSpPr>
        <p:spPr>
          <a:xfrm>
            <a:off x="9208438" y="5920262"/>
            <a:ext cx="2853021" cy="738664"/>
          </a:xfrm>
          <a:prstGeom prst="rect">
            <a:avLst/>
          </a:prstGeom>
          <a:noFill/>
        </p:spPr>
        <p:txBody>
          <a:bodyPr wrap="square" rtlCol="0">
            <a:spAutoFit/>
          </a:bodyPr>
          <a:lstStyle/>
          <a:p>
            <a:pPr algn="just"/>
            <a:r>
              <a:rPr lang="tr-TR" sz="1400" dirty="0">
                <a:latin typeface="Times New Roman" panose="02020603050405020304" pitchFamily="18" charset="0"/>
                <a:cs typeface="Times New Roman" panose="02020603050405020304" pitchFamily="18" charset="0"/>
              </a:rPr>
              <a:t>Umur, Y.F. (2011). İlk yardım. https://dokumen.tips/documents/ilk-yardim-yusuf-fikret-umurpdf.html </a:t>
            </a:r>
          </a:p>
        </p:txBody>
      </p:sp>
    </p:spTree>
    <p:extLst>
      <p:ext uri="{BB962C8B-B14F-4D97-AF65-F5344CB8AC3E}">
        <p14:creationId xmlns="" xmlns:p14="http://schemas.microsoft.com/office/powerpoint/2010/main" val="572897951"/>
      </p:ext>
    </p:extLst>
  </p:cSld>
  <p:clrMapOvr>
    <a:masterClrMapping/>
  </p:clrMapOvr>
  <p:transition>
    <p:zoom dir="in"/>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Başlık 1"/>
          <p:cNvSpPr>
            <a:spLocks noGrp="1"/>
          </p:cNvSpPr>
          <p:nvPr>
            <p:ph type="title"/>
          </p:nvPr>
        </p:nvSpPr>
        <p:spPr>
          <a:xfrm>
            <a:off x="547254" y="185016"/>
            <a:ext cx="10515600" cy="1325563"/>
          </a:xfrm>
        </p:spPr>
        <p:txBody>
          <a:bodyPr>
            <a:normAutofit/>
          </a:bodyPr>
          <a:lstStyle/>
          <a:p>
            <a:r>
              <a:rPr lang="tr-TR" sz="4000" b="1" dirty="0">
                <a:solidFill>
                  <a:srgbClr val="FF0000"/>
                </a:solidFill>
                <a:latin typeface="Times New Roman" pitchFamily="18" charset="0"/>
                <a:cs typeface="Times New Roman" pitchFamily="18" charset="0"/>
              </a:rPr>
              <a:t>NASIL ÖNLEM  ALIRIZ?</a:t>
            </a:r>
          </a:p>
        </p:txBody>
      </p:sp>
      <p:sp>
        <p:nvSpPr>
          <p:cNvPr id="3" name="İçerik Yer Tutucusu 2"/>
          <p:cNvSpPr>
            <a:spLocks noGrp="1"/>
          </p:cNvSpPr>
          <p:nvPr>
            <p:ph sz="half" idx="1"/>
          </p:nvPr>
        </p:nvSpPr>
        <p:spPr>
          <a:xfrm>
            <a:off x="284018" y="1330036"/>
            <a:ext cx="5853545" cy="5264728"/>
          </a:xfrm>
        </p:spPr>
        <p:txBody>
          <a:bodyPr>
            <a:normAutofit fontScale="92500" lnSpcReduction="10000"/>
          </a:bodyPr>
          <a:lstStyle/>
          <a:p>
            <a:pPr marL="0" indent="0">
              <a:buNone/>
            </a:pPr>
            <a:r>
              <a:rPr lang="tr-TR" sz="2400" dirty="0">
                <a:latin typeface="Times New Roman" pitchFamily="18" charset="0"/>
                <a:cs typeface="Times New Roman" pitchFamily="18" charset="0"/>
              </a:rPr>
              <a:t>Takılmalara, düşmelere ve buna bağlı olarak çarpmalara karşı alınabilecek basit önlemler büyük kazalardan koruyucu olabilir.</a:t>
            </a:r>
          </a:p>
          <a:p>
            <a:r>
              <a:rPr lang="tr-TR" sz="2400" dirty="0">
                <a:latin typeface="Times New Roman" pitchFamily="18" charset="0"/>
                <a:cs typeface="Times New Roman" pitchFamily="18" charset="0"/>
              </a:rPr>
              <a:t>Kaygan halı, kilim vs. için kaymaz bantlar kullanılmalıdır.</a:t>
            </a:r>
          </a:p>
          <a:p>
            <a:r>
              <a:rPr lang="tr-TR" sz="2400" dirty="0">
                <a:latin typeface="Times New Roman" pitchFamily="18" charset="0"/>
                <a:cs typeface="Times New Roman" pitchFamily="18" charset="0"/>
              </a:rPr>
              <a:t>Tırmanma </a:t>
            </a:r>
            <a:r>
              <a:rPr lang="tr-TR" sz="2400" dirty="0" err="1">
                <a:latin typeface="Times New Roman" pitchFamily="18" charset="0"/>
                <a:cs typeface="Times New Roman" pitchFamily="18" charset="0"/>
              </a:rPr>
              <a:t>ihitmaline</a:t>
            </a:r>
            <a:r>
              <a:rPr lang="tr-TR" sz="2400" dirty="0">
                <a:latin typeface="Times New Roman" pitchFamily="18" charset="0"/>
                <a:cs typeface="Times New Roman" pitchFamily="18" charset="0"/>
              </a:rPr>
              <a:t> karşı sallanan eşyalar duvara sabitlenmelidir. (Dolaplar, </a:t>
            </a:r>
            <a:r>
              <a:rPr lang="tr-TR" sz="2400" dirty="0" err="1">
                <a:latin typeface="Times New Roman" pitchFamily="18" charset="0"/>
                <a:cs typeface="Times New Roman" pitchFamily="18" charset="0"/>
              </a:rPr>
              <a:t>Tv</a:t>
            </a:r>
            <a:r>
              <a:rPr lang="tr-TR" sz="2400" dirty="0">
                <a:latin typeface="Times New Roman" pitchFamily="18" charset="0"/>
                <a:cs typeface="Times New Roman" pitchFamily="18" charset="0"/>
              </a:rPr>
              <a:t> ünitesi vs.)</a:t>
            </a:r>
          </a:p>
          <a:p>
            <a:r>
              <a:rPr lang="tr-TR" sz="2400" dirty="0">
                <a:latin typeface="Times New Roman" pitchFamily="18" charset="0"/>
                <a:cs typeface="Times New Roman" pitchFamily="18" charset="0"/>
              </a:rPr>
              <a:t>Pencerelere güvenli kilitler takılmalıdır.</a:t>
            </a:r>
          </a:p>
          <a:p>
            <a:r>
              <a:rPr lang="tr-TR" sz="2400" dirty="0">
                <a:latin typeface="Times New Roman" pitchFamily="18" charset="0"/>
                <a:cs typeface="Times New Roman" pitchFamily="18" charset="0"/>
              </a:rPr>
              <a:t>Merdiven başına ve sonuna kilitli kapılar takılmalıdır.</a:t>
            </a:r>
          </a:p>
          <a:p>
            <a:r>
              <a:rPr lang="tr-TR" sz="2400" dirty="0">
                <a:latin typeface="Times New Roman" pitchFamily="18" charset="0"/>
                <a:cs typeface="Times New Roman" pitchFamily="18" charset="0"/>
              </a:rPr>
              <a:t>Uyurken düşmeleri önlemek için alçak yükseklikte yataklar tercih edilmelidir.</a:t>
            </a:r>
          </a:p>
          <a:p>
            <a:r>
              <a:rPr lang="tr-TR" sz="2400" dirty="0">
                <a:latin typeface="Times New Roman" pitchFamily="18" charset="0"/>
                <a:cs typeface="Times New Roman" pitchFamily="18" charset="0"/>
              </a:rPr>
              <a:t>Düşme anındaki çarpmalar için mobilyaların köşelerine ve kenarlarına yumuşak koruyucu bantlar sabitlenmelidir.</a:t>
            </a:r>
          </a:p>
          <a:p>
            <a:endParaRPr lang="tr-TR" dirty="0"/>
          </a:p>
          <a:p>
            <a:endParaRPr lang="tr-TR" dirty="0"/>
          </a:p>
          <a:p>
            <a:endParaRPr lang="tr-TR" dirty="0"/>
          </a:p>
          <a:p>
            <a:endParaRPr lang="tr-TR" dirty="0"/>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11251" y="4095317"/>
            <a:ext cx="2574225" cy="2568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11251" y="1524590"/>
            <a:ext cx="2574225" cy="2584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985250" y="2562370"/>
            <a:ext cx="3206750" cy="2536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996535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Başlık 1"/>
          <p:cNvSpPr>
            <a:spLocks noGrp="1"/>
          </p:cNvSpPr>
          <p:nvPr>
            <p:ph type="title"/>
          </p:nvPr>
        </p:nvSpPr>
        <p:spPr/>
        <p:txBody>
          <a:bodyPr>
            <a:normAutofit/>
          </a:bodyPr>
          <a:lstStyle/>
          <a:p>
            <a:r>
              <a:rPr lang="tr-TR" sz="4000" b="1" dirty="0">
                <a:solidFill>
                  <a:srgbClr val="FF0000"/>
                </a:solidFill>
                <a:latin typeface="Times New Roman" pitchFamily="18" charset="0"/>
                <a:cs typeface="Times New Roman" pitchFamily="18" charset="0"/>
              </a:rPr>
              <a:t>DÜŞME VE ÇARPMA SONRASI NASIL MÜDAHALE EDERİZ?</a:t>
            </a:r>
            <a:endParaRPr lang="tr-TR" sz="4000" dirty="0">
              <a:latin typeface="Times New Roman" pitchFamily="18" charset="0"/>
              <a:cs typeface="Times New Roman" pitchFamily="18" charset="0"/>
            </a:endParaRPr>
          </a:p>
        </p:txBody>
      </p:sp>
      <p:sp>
        <p:nvSpPr>
          <p:cNvPr id="3" name="İçerik Yer Tutucusu 2"/>
          <p:cNvSpPr>
            <a:spLocks noGrp="1"/>
          </p:cNvSpPr>
          <p:nvPr>
            <p:ph sz="half" idx="1"/>
          </p:nvPr>
        </p:nvSpPr>
        <p:spPr>
          <a:xfrm>
            <a:off x="838200" y="1825625"/>
            <a:ext cx="10526486" cy="4351338"/>
          </a:xfrm>
        </p:spPr>
        <p:txBody>
          <a:bodyPr>
            <a:normAutofit fontScale="92500" lnSpcReduction="10000"/>
          </a:bodyPr>
          <a:lstStyle/>
          <a:p>
            <a:pPr marL="0" indent="0">
              <a:buNone/>
            </a:pPr>
            <a:r>
              <a:rPr lang="tr-TR" sz="2600" dirty="0">
                <a:latin typeface="Times New Roman" pitchFamily="18" charset="0"/>
                <a:cs typeface="Times New Roman" pitchFamily="18" charset="0"/>
              </a:rPr>
              <a:t>-Düşen çocuğunuzun bilinci yerinde ve ağlamıyorsa çocuğunuzu rahatlatın ve 24 saat boyunca çocuğunuzun hareketlerini gözlemleyin.</a:t>
            </a:r>
          </a:p>
          <a:p>
            <a:pPr marL="0" indent="0">
              <a:buNone/>
            </a:pPr>
            <a:r>
              <a:rPr lang="tr-TR" sz="2600" dirty="0">
                <a:latin typeface="Times New Roman" pitchFamily="18" charset="0"/>
                <a:cs typeface="Times New Roman" pitchFamily="18" charset="0"/>
              </a:rPr>
              <a:t>-Kazadan sonra 24 saat zarfında, yarım saat, 2 ya da 1 saat içinde 3'ten fazla fışkırır tarzda kusma, dalgınlık, sürekli uyku hali, solunum sıkıntısı, karın ağrısı, renk solukluğu veya havale geçirme gibi bulgular olursa mutlaka bir sağlık kuruluşuna götürün.</a:t>
            </a:r>
          </a:p>
          <a:p>
            <a:pPr marL="0" indent="0">
              <a:buNone/>
            </a:pPr>
            <a:r>
              <a:rPr lang="tr-TR" sz="2600" dirty="0">
                <a:latin typeface="Times New Roman" pitchFamily="18" charset="0"/>
                <a:cs typeface="Times New Roman" pitchFamily="18" charset="0"/>
              </a:rPr>
              <a:t>-Yüksekten düşmelerde yukarıda sayılan belirtiler olmasa bile kırık çıkık veya bir iç kanama ihtimali olacağından en yakın sağlık kuruluşuna götürün.</a:t>
            </a:r>
          </a:p>
          <a:p>
            <a:pPr marL="0" indent="0">
              <a:buNone/>
            </a:pPr>
            <a:r>
              <a:rPr lang="tr-TR" sz="2600" dirty="0">
                <a:latin typeface="Times New Roman" pitchFamily="18" charset="0"/>
                <a:cs typeface="Times New Roman" pitchFamily="18" charset="0"/>
              </a:rPr>
              <a:t>-Kaza sonucu vücutta şişlik veya morluk oluşmuşsa üzerine buz veya soğuk suyla ıslatılmış bez koyarak daha fazla şişmesini önleyiniz.</a:t>
            </a:r>
          </a:p>
          <a:p>
            <a:pPr marL="0" indent="0">
              <a:buNone/>
            </a:pPr>
            <a:r>
              <a:rPr lang="tr-TR" sz="2600" dirty="0">
                <a:latin typeface="Times New Roman" pitchFamily="18" charset="0"/>
                <a:cs typeface="Times New Roman" pitchFamily="18" charset="0"/>
              </a:rPr>
              <a:t>*Ebeveynlerin ilk yardım eğitimleri almaları çocuğuna doğru ve zamanında müdahale imkanı sağlamaktadır*</a:t>
            </a:r>
          </a:p>
          <a:p>
            <a:pPr marL="0" indent="0">
              <a:buNone/>
            </a:pPr>
            <a:endParaRPr lang="tr-TR" dirty="0"/>
          </a:p>
        </p:txBody>
      </p:sp>
    </p:spTree>
    <p:extLst>
      <p:ext uri="{BB962C8B-B14F-4D97-AF65-F5344CB8AC3E}">
        <p14:creationId xmlns="" xmlns:p14="http://schemas.microsoft.com/office/powerpoint/2010/main" val="3155369938"/>
      </p:ext>
    </p:extLst>
  </p:cSld>
  <p:clrMapOvr>
    <a:masterClrMapping/>
  </p:clrMapOvr>
  <p:transition>
    <p:strips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1 Başlık"/>
          <p:cNvSpPr>
            <a:spLocks noGrp="1"/>
          </p:cNvSpPr>
          <p:nvPr>
            <p:ph type="title"/>
          </p:nvPr>
        </p:nvSpPr>
        <p:spPr>
          <a:xfrm>
            <a:off x="353292" y="268142"/>
            <a:ext cx="10515600" cy="1325563"/>
          </a:xfrm>
        </p:spPr>
        <p:txBody>
          <a:bodyPr/>
          <a:lstStyle/>
          <a:p>
            <a:r>
              <a:rPr lang="tr-TR" b="1" dirty="0">
                <a:solidFill>
                  <a:srgbClr val="FF0000"/>
                </a:solidFill>
                <a:latin typeface="Times New Roman" pitchFamily="18" charset="0"/>
                <a:cs typeface="Times New Roman" pitchFamily="18" charset="0"/>
              </a:rPr>
              <a:t>SONUÇ OLARAK ;</a:t>
            </a:r>
          </a:p>
        </p:txBody>
      </p:sp>
      <p:sp>
        <p:nvSpPr>
          <p:cNvPr id="5" name="4 Dikdörtgen"/>
          <p:cNvSpPr/>
          <p:nvPr/>
        </p:nvSpPr>
        <p:spPr>
          <a:xfrm>
            <a:off x="207818" y="1512838"/>
            <a:ext cx="11623963" cy="3323987"/>
          </a:xfrm>
          <a:prstGeom prst="rect">
            <a:avLst/>
          </a:prstGeom>
        </p:spPr>
        <p:txBody>
          <a:bodyPr wrap="square">
            <a:spAutoFit/>
          </a:bodyPr>
          <a:lstStyle/>
          <a:p>
            <a:pPr>
              <a:buFont typeface="Arial" pitchFamily="34" charset="0"/>
              <a:buChar char="•"/>
            </a:pPr>
            <a:r>
              <a:rPr lang="tr-TR" sz="2800" dirty="0">
                <a:latin typeface="Times New Roman" pitchFamily="18" charset="0"/>
                <a:cs typeface="Times New Roman" pitchFamily="18" charset="0"/>
              </a:rPr>
              <a:t>Veli olarak evinizde potansiyel kazalara neden olabilecek alanları belirlemelisiniz. </a:t>
            </a:r>
          </a:p>
          <a:p>
            <a:pPr>
              <a:lnSpc>
                <a:spcPct val="150000"/>
              </a:lnSpc>
              <a:buFont typeface="Arial" pitchFamily="34" charset="0"/>
              <a:buChar char="•"/>
            </a:pPr>
            <a:r>
              <a:rPr lang="tr-TR" sz="2800" dirty="0">
                <a:latin typeface="Times New Roman" pitchFamily="18" charset="0"/>
                <a:cs typeface="Times New Roman" pitchFamily="18" charset="0"/>
              </a:rPr>
              <a:t>Doğru ve zamanında müdahale yapabilmesi için ilkyardım eğitimi almalısınız. </a:t>
            </a:r>
          </a:p>
          <a:p>
            <a:pPr>
              <a:buFont typeface="Arial" pitchFamily="34" charset="0"/>
              <a:buChar char="•"/>
            </a:pPr>
            <a:r>
              <a:rPr lang="tr-TR" sz="2800" dirty="0">
                <a:latin typeface="Times New Roman" pitchFamily="18" charset="0"/>
                <a:cs typeface="Times New Roman" pitchFamily="18" charset="0"/>
              </a:rPr>
              <a:t>Gündelik rutin yaşam tarzı ve alışkanlıklarınızı gözden geçirerek çocuklarınız için daha güvenli ev ortamları ve donanımlar belirlemeli ve temin etmelisiniz. </a:t>
            </a:r>
          </a:p>
          <a:p>
            <a:pPr>
              <a:buFont typeface="Arial" pitchFamily="34" charset="0"/>
              <a:buChar char="•"/>
            </a:pPr>
            <a:r>
              <a:rPr lang="tr-TR" sz="2800" dirty="0">
                <a:latin typeface="Times New Roman" pitchFamily="18" charset="0"/>
                <a:cs typeface="Times New Roman" pitchFamily="18" charset="0"/>
              </a:rPr>
              <a:t>Ebeveynler olarak, doğru ve zamanında müdahale yapabilmesi için ilkyardım eğitimi almalısınız.</a:t>
            </a:r>
          </a:p>
        </p:txBody>
      </p:sp>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529" y="-297"/>
            <a:ext cx="12193057" cy="6858594"/>
          </a:xfrm>
          <a:prstGeom prst="rect">
            <a:avLst/>
          </a:prstGeom>
        </p:spPr>
      </p:pic>
      <p:sp>
        <p:nvSpPr>
          <p:cNvPr id="2" name="Unvan 1"/>
          <p:cNvSpPr>
            <a:spLocks noGrp="1"/>
          </p:cNvSpPr>
          <p:nvPr>
            <p:ph type="title"/>
          </p:nvPr>
        </p:nvSpPr>
        <p:spPr/>
        <p:txBody>
          <a:bodyPr>
            <a:normAutofit/>
          </a:bodyPr>
          <a:lstStyle/>
          <a:p>
            <a:r>
              <a:rPr lang="tr-TR" sz="4000" b="1" dirty="0">
                <a:solidFill>
                  <a:srgbClr val="FF0000"/>
                </a:solidFill>
                <a:latin typeface="Times New Roman" panose="02020603050405020304" pitchFamily="18" charset="0"/>
                <a:cs typeface="Times New Roman" panose="02020603050405020304" pitchFamily="18" charset="0"/>
              </a:rPr>
              <a:t>KAYNAKÇA:</a:t>
            </a:r>
          </a:p>
        </p:txBody>
      </p:sp>
      <p:sp>
        <p:nvSpPr>
          <p:cNvPr id="3" name="İçerik Yer Tutucusu 2"/>
          <p:cNvSpPr>
            <a:spLocks noGrp="1"/>
          </p:cNvSpPr>
          <p:nvPr>
            <p:ph idx="1"/>
          </p:nvPr>
        </p:nvSpPr>
        <p:spPr>
          <a:xfrm>
            <a:off x="838200" y="1825624"/>
            <a:ext cx="10515600" cy="4672157"/>
          </a:xfrm>
        </p:spPr>
        <p:txBody>
          <a:bodyPr>
            <a:normAutofit/>
          </a:bodyPr>
          <a:lstStyle/>
          <a:p>
            <a:pPr algn="just"/>
            <a:r>
              <a:rPr lang="tr-TR" sz="1300" dirty="0">
                <a:latin typeface="Times New Roman" panose="02020603050405020304" pitchFamily="18" charset="0"/>
                <a:cs typeface="Times New Roman" panose="02020603050405020304" pitchFamily="18" charset="0"/>
              </a:rPr>
              <a:t>Bombacı, H. Ülkü, K. </a:t>
            </a:r>
            <a:r>
              <a:rPr lang="tr-TR" sz="1300" dirty="0" err="1">
                <a:latin typeface="Times New Roman" panose="02020603050405020304" pitchFamily="18" charset="0"/>
                <a:cs typeface="Times New Roman" panose="02020603050405020304" pitchFamily="18" charset="0"/>
              </a:rPr>
              <a:t>Adıyeke</a:t>
            </a:r>
            <a:r>
              <a:rPr lang="tr-TR" sz="1300" dirty="0">
                <a:latin typeface="Times New Roman" panose="02020603050405020304" pitchFamily="18" charset="0"/>
                <a:cs typeface="Times New Roman" panose="02020603050405020304" pitchFamily="18" charset="0"/>
              </a:rPr>
              <a:t>, K. </a:t>
            </a:r>
            <a:r>
              <a:rPr lang="tr-TR" sz="1300" dirty="0" err="1">
                <a:latin typeface="Times New Roman" panose="02020603050405020304" pitchFamily="18" charset="0"/>
                <a:cs typeface="Times New Roman" panose="02020603050405020304" pitchFamily="18" charset="0"/>
              </a:rPr>
              <a:t>Kara,S</a:t>
            </a:r>
            <a:r>
              <a:rPr lang="tr-TR" sz="1300" dirty="0">
                <a:latin typeface="Times New Roman" panose="02020603050405020304" pitchFamily="18" charset="0"/>
                <a:cs typeface="Times New Roman" panose="02020603050405020304" pitchFamily="18" charset="0"/>
              </a:rPr>
              <a:t>. </a:t>
            </a:r>
            <a:r>
              <a:rPr lang="tr-TR" sz="1300" dirty="0" err="1">
                <a:latin typeface="Times New Roman" panose="02020603050405020304" pitchFamily="18" charset="0"/>
                <a:cs typeface="Times New Roman" panose="02020603050405020304" pitchFamily="18" charset="0"/>
              </a:rPr>
              <a:t>Görgeç</a:t>
            </a:r>
            <a:r>
              <a:rPr lang="tr-TR" sz="1300" dirty="0">
                <a:latin typeface="Times New Roman" panose="02020603050405020304" pitchFamily="18" charset="0"/>
                <a:cs typeface="Times New Roman" panose="02020603050405020304" pitchFamily="18" charset="0"/>
              </a:rPr>
              <a:t>, M. (2008). Çocuk yaralanmaları, nedenleri ve önlemler. </a:t>
            </a:r>
            <a:r>
              <a:rPr lang="tr-TR" sz="1300" dirty="0" err="1">
                <a:latin typeface="Times New Roman" panose="02020603050405020304" pitchFamily="18" charset="0"/>
                <a:cs typeface="Times New Roman" panose="02020603050405020304" pitchFamily="18" charset="0"/>
              </a:rPr>
              <a:t>Acta</a:t>
            </a:r>
            <a:r>
              <a:rPr lang="tr-TR" sz="1300" dirty="0">
                <a:latin typeface="Times New Roman" panose="02020603050405020304" pitchFamily="18" charset="0"/>
                <a:cs typeface="Times New Roman" panose="02020603050405020304" pitchFamily="18" charset="0"/>
              </a:rPr>
              <a:t> </a:t>
            </a:r>
            <a:r>
              <a:rPr lang="tr-TR" sz="1300" dirty="0" err="1">
                <a:latin typeface="Times New Roman" panose="02020603050405020304" pitchFamily="18" charset="0"/>
                <a:cs typeface="Times New Roman" panose="02020603050405020304" pitchFamily="18" charset="0"/>
              </a:rPr>
              <a:t>Orthop</a:t>
            </a:r>
            <a:r>
              <a:rPr lang="tr-TR" sz="1300" dirty="0">
                <a:latin typeface="Times New Roman" panose="02020603050405020304" pitchFamily="18" charset="0"/>
                <a:cs typeface="Times New Roman" panose="02020603050405020304" pitchFamily="18" charset="0"/>
              </a:rPr>
              <a:t> </a:t>
            </a:r>
            <a:r>
              <a:rPr lang="tr-TR" sz="1300" dirty="0" err="1">
                <a:latin typeface="Times New Roman" panose="02020603050405020304" pitchFamily="18" charset="0"/>
                <a:cs typeface="Times New Roman" panose="02020603050405020304" pitchFamily="18" charset="0"/>
              </a:rPr>
              <a:t>Traumatol</a:t>
            </a:r>
            <a:r>
              <a:rPr lang="tr-TR" sz="1300" dirty="0">
                <a:latin typeface="Times New Roman" panose="02020603050405020304" pitchFamily="18" charset="0"/>
                <a:cs typeface="Times New Roman" panose="02020603050405020304" pitchFamily="18" charset="0"/>
              </a:rPr>
              <a:t> </a:t>
            </a:r>
            <a:r>
              <a:rPr lang="tr-TR" sz="1300" dirty="0" err="1">
                <a:latin typeface="Times New Roman" panose="02020603050405020304" pitchFamily="18" charset="0"/>
                <a:cs typeface="Times New Roman" panose="02020603050405020304" pitchFamily="18" charset="0"/>
              </a:rPr>
              <a:t>Turc</a:t>
            </a:r>
            <a:r>
              <a:rPr lang="tr-TR" sz="1300" dirty="0">
                <a:latin typeface="Times New Roman" panose="02020603050405020304" pitchFamily="18" charset="0"/>
                <a:cs typeface="Times New Roman" panose="02020603050405020304" pitchFamily="18" charset="0"/>
              </a:rPr>
              <a:t> 2008;42(3):166-173</a:t>
            </a:r>
          </a:p>
          <a:p>
            <a:pPr algn="just"/>
            <a:r>
              <a:rPr lang="tr-TR" sz="1300" dirty="0">
                <a:latin typeface="Times New Roman" panose="02020603050405020304" pitchFamily="18" charset="0"/>
                <a:cs typeface="Times New Roman" panose="02020603050405020304" pitchFamily="18" charset="0"/>
              </a:rPr>
              <a:t>Altuntaş, M. Kaya, M. Demir, Ş. Oyman, G. </a:t>
            </a:r>
            <a:r>
              <a:rPr lang="tr-TR" sz="1300" dirty="0" err="1">
                <a:latin typeface="Times New Roman" panose="02020603050405020304" pitchFamily="18" charset="0"/>
                <a:cs typeface="Times New Roman" panose="02020603050405020304" pitchFamily="18" charset="0"/>
              </a:rPr>
              <a:t>Metecan</a:t>
            </a:r>
            <a:r>
              <a:rPr lang="tr-TR" sz="1300" dirty="0">
                <a:latin typeface="Times New Roman" panose="02020603050405020304" pitchFamily="18" charset="0"/>
                <a:cs typeface="Times New Roman" panose="02020603050405020304" pitchFamily="18" charset="0"/>
              </a:rPr>
              <a:t>, A. </a:t>
            </a:r>
            <a:r>
              <a:rPr lang="tr-TR" sz="1300" dirty="0" err="1">
                <a:latin typeface="Times New Roman" panose="02020603050405020304" pitchFamily="18" charset="0"/>
                <a:cs typeface="Times New Roman" panose="02020603050405020304" pitchFamily="18" charset="0"/>
              </a:rPr>
              <a:t>Rasttgel</a:t>
            </a:r>
            <a:r>
              <a:rPr lang="tr-TR" sz="1300" dirty="0">
                <a:latin typeface="Times New Roman" panose="02020603050405020304" pitchFamily="18" charset="0"/>
                <a:cs typeface="Times New Roman" panose="02020603050405020304" pitchFamily="18" charset="0"/>
              </a:rPr>
              <a:t>, H. </a:t>
            </a:r>
            <a:r>
              <a:rPr lang="tr-TR" sz="1300" dirty="0" err="1">
                <a:latin typeface="Times New Roman" panose="02020603050405020304" pitchFamily="18" charset="0"/>
                <a:cs typeface="Times New Roman" panose="02020603050405020304" pitchFamily="18" charset="0"/>
              </a:rPr>
              <a:t>Öngel</a:t>
            </a:r>
            <a:r>
              <a:rPr lang="tr-TR" sz="1300" dirty="0">
                <a:latin typeface="Times New Roman" panose="02020603050405020304" pitchFamily="18" charset="0"/>
                <a:cs typeface="Times New Roman" panose="02020603050405020304" pitchFamily="18" charset="0"/>
              </a:rPr>
              <a:t>, K. (2013). 0-14 Yaş Arası Çocuklarda Önlenebilir Nitelikteki Kazaların Belirlenmesi ve İlişkili Tedbirlerin Alınması. </a:t>
            </a:r>
            <a:r>
              <a:rPr lang="tr-TR" sz="1300" dirty="0" err="1">
                <a:latin typeface="Times New Roman" panose="02020603050405020304" pitchFamily="18" charset="0"/>
                <a:cs typeface="Times New Roman" panose="02020603050405020304" pitchFamily="18" charset="0"/>
              </a:rPr>
              <a:t>Smyrna</a:t>
            </a:r>
            <a:r>
              <a:rPr lang="tr-TR" sz="1300" dirty="0">
                <a:latin typeface="Times New Roman" panose="02020603050405020304" pitchFamily="18" charset="0"/>
                <a:cs typeface="Times New Roman" panose="02020603050405020304" pitchFamily="18" charset="0"/>
              </a:rPr>
              <a:t> Tıp Dergisi.</a:t>
            </a:r>
          </a:p>
          <a:p>
            <a:pPr algn="just"/>
            <a:r>
              <a:rPr lang="tr-TR" sz="1300" dirty="0">
                <a:latin typeface="Times New Roman" panose="02020603050405020304" pitchFamily="18" charset="0"/>
                <a:cs typeface="Times New Roman" panose="02020603050405020304" pitchFamily="18" charset="0"/>
              </a:rPr>
              <a:t>Umur, Y.F. (2011). İlk yardım. https://dokumen.tips/documents/ilk-yardim-yusuf-fikret-umurpdf.html </a:t>
            </a:r>
          </a:p>
          <a:p>
            <a:pPr algn="just"/>
            <a:r>
              <a:rPr lang="en-US" sz="1300" dirty="0" err="1">
                <a:latin typeface="Times New Roman" pitchFamily="18" charset="0"/>
                <a:cs typeface="Times New Roman" pitchFamily="18" charset="0"/>
              </a:rPr>
              <a:t>Peden</a:t>
            </a:r>
            <a:r>
              <a:rPr lang="en-US" sz="1300" dirty="0">
                <a:latin typeface="Times New Roman" pitchFamily="18" charset="0"/>
                <a:cs typeface="Times New Roman" pitchFamily="18" charset="0"/>
              </a:rPr>
              <a:t> M, </a:t>
            </a:r>
            <a:r>
              <a:rPr lang="en-US" sz="1300" dirty="0" err="1">
                <a:latin typeface="Times New Roman" pitchFamily="18" charset="0"/>
                <a:cs typeface="Times New Roman" pitchFamily="18" charset="0"/>
              </a:rPr>
              <a:t>Oyegbite</a:t>
            </a:r>
            <a:r>
              <a:rPr lang="en-US" sz="1300" dirty="0">
                <a:latin typeface="Times New Roman" pitchFamily="18" charset="0"/>
                <a:cs typeface="Times New Roman" pitchFamily="18" charset="0"/>
              </a:rPr>
              <a:t> K, Smith J. World report on child injury</a:t>
            </a:r>
            <a:br>
              <a:rPr lang="en-US" sz="1300" dirty="0">
                <a:latin typeface="Times New Roman" pitchFamily="18" charset="0"/>
                <a:cs typeface="Times New Roman" pitchFamily="18" charset="0"/>
              </a:rPr>
            </a:br>
            <a:r>
              <a:rPr lang="en-US" sz="1300" dirty="0">
                <a:latin typeface="Times New Roman" pitchFamily="18" charset="0"/>
                <a:cs typeface="Times New Roman" pitchFamily="18" charset="0"/>
              </a:rPr>
              <a:t>prevention. World Health Organization: 2008; 17-18.</a:t>
            </a:r>
            <a:endParaRPr lang="tr-TR" sz="1300" dirty="0">
              <a:latin typeface="Times New Roman" pitchFamily="18" charset="0"/>
              <a:cs typeface="Times New Roman" pitchFamily="18" charset="0"/>
            </a:endParaRPr>
          </a:p>
          <a:p>
            <a:r>
              <a:rPr lang="tr-TR" sz="1300" dirty="0">
                <a:solidFill>
                  <a:sysClr val="windowText" lastClr="000000"/>
                </a:solidFill>
                <a:latin typeface="Times New Roman" pitchFamily="18" charset="0"/>
                <a:ea typeface="Calibri" panose="020F0502020204030204" pitchFamily="34" charset="0"/>
                <a:cs typeface="Times New Roman" pitchFamily="18" charset="0"/>
                <a:hlinkClick r:id="rId3"/>
              </a:rPr>
              <a:t>https://www.doktortakvimi.com/blog/cocuklarda-zehirlenme2#:~:text=%C3%87ocuklarda%20zehirlenme%2C%20zehirleyici%20%C3%B6zelli%C4%9Fi%20olan,tehtid%20eden%20durumlar%20da%20olabilir</a:t>
            </a:r>
            <a:r>
              <a:rPr lang="tr-TR" sz="1300" dirty="0">
                <a:solidFill>
                  <a:sysClr val="windowText" lastClr="000000"/>
                </a:solidFill>
                <a:latin typeface="Times New Roman" pitchFamily="18" charset="0"/>
                <a:ea typeface="Calibri" panose="020F0502020204030204" pitchFamily="34" charset="0"/>
                <a:cs typeface="Times New Roman" pitchFamily="18" charset="0"/>
              </a:rPr>
              <a:t>.</a:t>
            </a:r>
          </a:p>
          <a:p>
            <a:r>
              <a:rPr lang="tr-TR" sz="1300" dirty="0">
                <a:solidFill>
                  <a:sysClr val="windowText" lastClr="000000"/>
                </a:solidFill>
                <a:latin typeface="Times New Roman" pitchFamily="18" charset="0"/>
                <a:ea typeface="Calibri" panose="020F0502020204030204" pitchFamily="34" charset="0"/>
                <a:cs typeface="Times New Roman" pitchFamily="18" charset="0"/>
                <a:hlinkClick r:id="rId4">
                  <a:extLst>
                    <a:ext uri="{A12FA001-AC4F-418D-AE19-62706E023703}">
                      <ahyp:hlinkClr xmlns="" xmlns:ahyp="http://schemas.microsoft.com/office/drawing/2018/hyperlinkcolor" val="tx"/>
                    </a:ext>
                  </a:extLst>
                </a:hlinkClick>
              </a:rPr>
              <a:t>https://www.guven.com.tr/saglik-rehberi/cocuklarda-zehirlenme</a:t>
            </a:r>
            <a:endParaRPr lang="tr-TR" sz="1300" dirty="0">
              <a:solidFill>
                <a:sysClr val="windowText" lastClr="000000"/>
              </a:solidFill>
              <a:latin typeface="Times New Roman" pitchFamily="18" charset="0"/>
              <a:ea typeface="Calibri" panose="020F0502020204030204" pitchFamily="34" charset="0"/>
              <a:cs typeface="Times New Roman" pitchFamily="18" charset="0"/>
            </a:endParaRPr>
          </a:p>
          <a:p>
            <a:r>
              <a:rPr lang="tr-TR" sz="1300" dirty="0">
                <a:solidFill>
                  <a:sysClr val="windowText" lastClr="000000"/>
                </a:solidFill>
                <a:latin typeface="Times New Roman" pitchFamily="18" charset="0"/>
                <a:ea typeface="Calibri" panose="020F0502020204030204" pitchFamily="34" charset="0"/>
                <a:cs typeface="Times New Roman" pitchFamily="18" charset="0"/>
                <a:hlinkClick r:id="rId5"/>
              </a:rPr>
              <a:t>https://www.medicana.com.tr/saglik-rehberi-detay/12122/zehirlenme-belirtileri-nelerdir-zehirlenmede-yapilmasi-gerekenler</a:t>
            </a:r>
            <a:endParaRPr lang="tr-TR" sz="1300" dirty="0">
              <a:solidFill>
                <a:sysClr val="windowText" lastClr="000000"/>
              </a:solidFill>
              <a:latin typeface="Times New Roman" pitchFamily="18" charset="0"/>
              <a:ea typeface="Calibri" panose="020F0502020204030204" pitchFamily="34" charset="0"/>
              <a:cs typeface="Times New Roman" pitchFamily="18" charset="0"/>
            </a:endParaRPr>
          </a:p>
          <a:p>
            <a:r>
              <a:rPr lang="tr-TR" sz="1300" dirty="0">
                <a:solidFill>
                  <a:sysClr val="windowText" lastClr="000000"/>
                </a:solidFill>
                <a:latin typeface="Times New Roman" panose="02020603050405020304" pitchFamily="18" charset="0"/>
                <a:cs typeface="Times New Roman" panose="02020603050405020304" pitchFamily="18" charset="0"/>
                <a:hlinkClick r:id="rId6"/>
              </a:rPr>
              <a:t>https://dergipark.org.tr/en/download/article-file/1216774</a:t>
            </a:r>
            <a:endParaRPr lang="tr-TR" sz="1300" dirty="0">
              <a:solidFill>
                <a:sysClr val="windowText" lastClr="000000"/>
              </a:solidFill>
              <a:latin typeface="Times New Roman" panose="02020603050405020304" pitchFamily="18" charset="0"/>
              <a:cs typeface="Times New Roman" panose="02020603050405020304" pitchFamily="18" charset="0"/>
            </a:endParaRPr>
          </a:p>
          <a:p>
            <a:r>
              <a:rPr lang="tr-TR" sz="1300" dirty="0">
                <a:solidFill>
                  <a:sysClr val="windowText" lastClr="000000"/>
                </a:solidFill>
                <a:latin typeface="Times New Roman" panose="02020603050405020304" pitchFamily="18" charset="0"/>
                <a:cs typeface="Times New Roman" panose="02020603050405020304" pitchFamily="18" charset="0"/>
                <a:hlinkClick r:id="rId7"/>
              </a:rPr>
              <a:t>https://dergipark.org.tr/en/download/article-file/29622</a:t>
            </a:r>
            <a:endParaRPr lang="tr-TR" sz="1300" dirty="0">
              <a:solidFill>
                <a:sysClr val="windowText" lastClr="000000"/>
              </a:solidFill>
              <a:latin typeface="Times New Roman" panose="02020603050405020304" pitchFamily="18" charset="0"/>
              <a:cs typeface="Times New Roman" panose="02020603050405020304" pitchFamily="18" charset="0"/>
            </a:endParaRPr>
          </a:p>
          <a:p>
            <a:endParaRPr lang="tr-TR" sz="1300" dirty="0">
              <a:latin typeface="Times New Roman" panose="02020603050405020304" pitchFamily="18" charset="0"/>
              <a:cs typeface="Times New Roman" panose="02020603050405020304" pitchFamily="18" charset="0"/>
            </a:endParaRPr>
          </a:p>
          <a:p>
            <a:pPr algn="just"/>
            <a:endParaRPr lang="tr-TR" sz="2400" dirty="0">
              <a:latin typeface="Times New Roman" panose="02020603050405020304" pitchFamily="18" charset="0"/>
              <a:cs typeface="Times New Roman" panose="02020603050405020304" pitchFamily="18" charset="0"/>
            </a:endParaRPr>
          </a:p>
          <a:p>
            <a:pPr algn="just"/>
            <a:endParaRPr lang="tr-TR" sz="2400" dirty="0">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 xmlns:p14="http://schemas.microsoft.com/office/powerpoint/2010/main" val="4187348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İçerik Yer Tutucusu 2"/>
          <p:cNvSpPr>
            <a:spLocks noGrp="1"/>
          </p:cNvSpPr>
          <p:nvPr>
            <p:ph idx="1"/>
          </p:nvPr>
        </p:nvSpPr>
        <p:spPr>
          <a:xfrm>
            <a:off x="838200" y="641445"/>
            <a:ext cx="10515600" cy="5535518"/>
          </a:xfrm>
        </p:spPr>
        <p:txBody>
          <a:bodyPr>
            <a:normAutofit/>
          </a:bodyPr>
          <a:lstStyle/>
          <a:p>
            <a:pPr marL="457200" indent="-457200" algn="just">
              <a:buAutoNum type="arabicPeriod" startAt="2"/>
            </a:pPr>
            <a:r>
              <a:rPr lang="tr-TR" sz="2400" dirty="0">
                <a:solidFill>
                  <a:srgbClr val="FF0000"/>
                </a:solidFill>
                <a:latin typeface="Times New Roman" panose="02020603050405020304" pitchFamily="18" charset="0"/>
                <a:cs typeface="Times New Roman" panose="02020603050405020304" pitchFamily="18" charset="0"/>
              </a:rPr>
              <a:t>Delici Aletlerle Yaralanmalar: </a:t>
            </a:r>
            <a:r>
              <a:rPr lang="tr-TR" sz="2400" dirty="0">
                <a:latin typeface="Times New Roman" panose="02020603050405020304" pitchFamily="18" charset="0"/>
                <a:cs typeface="Times New Roman" panose="02020603050405020304" pitchFamily="18" charset="0"/>
              </a:rPr>
              <a:t>Şiş, tornavida, demir çubuk vb. uzun ve sivri aletlerle oluşan yaralardır. Kama gibi hem kesici hem delici aletler ise kesiklere ve derin yaralanmaya neden olur. Dışarıdan bakıldığında çok az kanama ve küçücük bir delik gibi gözüken yaralanma içeriye kadar uzanmış ve hatta iç organları delmiş olabilir. Ayrıca yüksek tetanos riski vardır.</a:t>
            </a:r>
          </a:p>
          <a:p>
            <a:pPr marL="457200" indent="-457200" algn="just">
              <a:buAutoNum type="arabicPeriod" startAt="2"/>
            </a:pPr>
            <a:r>
              <a:rPr lang="tr-TR" sz="2400" dirty="0">
                <a:solidFill>
                  <a:srgbClr val="FF0000"/>
                </a:solidFill>
                <a:latin typeface="Times New Roman" panose="02020603050405020304" pitchFamily="18" charset="0"/>
                <a:cs typeface="Times New Roman" panose="02020603050405020304" pitchFamily="18" charset="0"/>
              </a:rPr>
              <a:t>Parçalı Yaralar: </a:t>
            </a:r>
            <a:r>
              <a:rPr lang="tr-TR" sz="2400" dirty="0">
                <a:latin typeface="Times New Roman" panose="02020603050405020304" pitchFamily="18" charset="0"/>
                <a:cs typeface="Times New Roman" panose="02020603050405020304" pitchFamily="18" charset="0"/>
              </a:rPr>
              <a:t>Deri ve tüm alt tabakalarında bir çekme etkisi ile meydana gelir. Yüksek süratte yerde sürüklenme sonrasında bu tür yaralanmalar oluşur. Bu tür durumlarda tüm organlar ve saçlı deri de zarar görebilir. Tedavisi oldukça uzun ve zordur.</a:t>
            </a:r>
          </a:p>
        </p:txBody>
      </p:sp>
      <p:pic>
        <p:nvPicPr>
          <p:cNvPr id="5" name="Resim 4"/>
          <p:cNvPicPr>
            <a:picLocks noChangeAspect="1"/>
          </p:cNvPicPr>
          <p:nvPr/>
        </p:nvPicPr>
        <p:blipFill>
          <a:blip r:embed="rId3" cstate="print"/>
          <a:stretch>
            <a:fillRect/>
          </a:stretch>
        </p:blipFill>
        <p:spPr>
          <a:xfrm>
            <a:off x="1951630" y="3862316"/>
            <a:ext cx="3725839" cy="2777995"/>
          </a:xfrm>
          <a:prstGeom prst="rect">
            <a:avLst/>
          </a:prstGeom>
        </p:spPr>
      </p:pic>
      <p:pic>
        <p:nvPicPr>
          <p:cNvPr id="6" name="Resim 5"/>
          <p:cNvPicPr>
            <a:picLocks noChangeAspect="1"/>
          </p:cNvPicPr>
          <p:nvPr/>
        </p:nvPicPr>
        <p:blipFill>
          <a:blip r:embed="rId4" cstate="print"/>
          <a:stretch>
            <a:fillRect/>
          </a:stretch>
        </p:blipFill>
        <p:spPr>
          <a:xfrm>
            <a:off x="6018664" y="3862317"/>
            <a:ext cx="3739202" cy="2777994"/>
          </a:xfrm>
          <a:prstGeom prst="rect">
            <a:avLst/>
          </a:prstGeom>
        </p:spPr>
      </p:pic>
      <p:sp>
        <p:nvSpPr>
          <p:cNvPr id="7" name="Metin kutusu 6"/>
          <p:cNvSpPr txBox="1"/>
          <p:nvPr/>
        </p:nvSpPr>
        <p:spPr>
          <a:xfrm>
            <a:off x="9757866" y="5648857"/>
            <a:ext cx="2434134" cy="1169551"/>
          </a:xfrm>
          <a:prstGeom prst="rect">
            <a:avLst/>
          </a:prstGeom>
          <a:noFill/>
        </p:spPr>
        <p:txBody>
          <a:bodyPr wrap="square" rtlCol="0">
            <a:spAutoFit/>
          </a:bodyPr>
          <a:lstStyle/>
          <a:p>
            <a:pPr algn="just"/>
            <a:r>
              <a:rPr lang="tr-TR" sz="1400" dirty="0">
                <a:latin typeface="Times New Roman" panose="02020603050405020304" pitchFamily="18" charset="0"/>
                <a:cs typeface="Times New Roman" panose="02020603050405020304" pitchFamily="18" charset="0"/>
              </a:rPr>
              <a:t>Umur, Y.F. (2011). İlk yardım. https://dokumen.tips/documents/ilk-yardim-yusuf-fikret-umurpdf.html </a:t>
            </a:r>
          </a:p>
          <a:p>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97704182"/>
      </p:ext>
    </p:extLst>
  </p:cSld>
  <p:clrMapOvr>
    <a:masterClrMapping/>
  </p:clrMapOvr>
  <p:transition>
    <p:wheel spokes="2"/>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İçerik Yer Tutucusu 2"/>
          <p:cNvSpPr>
            <a:spLocks noGrp="1"/>
          </p:cNvSpPr>
          <p:nvPr>
            <p:ph idx="1"/>
          </p:nvPr>
        </p:nvSpPr>
        <p:spPr>
          <a:xfrm>
            <a:off x="838200" y="409433"/>
            <a:ext cx="10515600" cy="5767530"/>
          </a:xfrm>
        </p:spPr>
        <p:txBody>
          <a:bodyPr>
            <a:normAutofit/>
          </a:bodyPr>
          <a:lstStyle/>
          <a:p>
            <a:pPr algn="just"/>
            <a:r>
              <a:rPr lang="tr-TR" sz="2400" dirty="0">
                <a:solidFill>
                  <a:srgbClr val="FF0000"/>
                </a:solidFill>
                <a:latin typeface="Times New Roman" panose="02020603050405020304" pitchFamily="18" charset="0"/>
                <a:cs typeface="Times New Roman" panose="02020603050405020304" pitchFamily="18" charset="0"/>
              </a:rPr>
              <a:t>4.   Kirli Yaralar: </a:t>
            </a:r>
            <a:r>
              <a:rPr lang="tr-TR" sz="2400" dirty="0">
                <a:latin typeface="Times New Roman" panose="02020603050405020304" pitchFamily="18" charset="0"/>
                <a:cs typeface="Times New Roman" panose="02020603050405020304" pitchFamily="18" charset="0"/>
              </a:rPr>
              <a:t>Mikrop kapma ihtimali yüksek olan yaralardır. Genel olarak şunlar kirli yara olarak değerlendirilir:</a:t>
            </a:r>
          </a:p>
          <a:p>
            <a:pPr algn="just"/>
            <a:r>
              <a:rPr lang="tr-TR" sz="2400" dirty="0">
                <a:latin typeface="Times New Roman" panose="02020603050405020304" pitchFamily="18" charset="0"/>
                <a:cs typeface="Times New Roman" panose="02020603050405020304" pitchFamily="18" charset="0"/>
              </a:rPr>
              <a:t>Müdahalesi gecikmiş yaralar (yaralanmadan sonra 6 saatten fazla süre geçmişse)</a:t>
            </a:r>
          </a:p>
          <a:p>
            <a:pPr algn="just"/>
            <a:r>
              <a:rPr lang="tr-TR" sz="2400" dirty="0">
                <a:latin typeface="Times New Roman" panose="02020603050405020304" pitchFamily="18" charset="0"/>
                <a:cs typeface="Times New Roman" panose="02020603050405020304" pitchFamily="18" charset="0"/>
              </a:rPr>
              <a:t>Dikişleri açılmış yaralar</a:t>
            </a:r>
          </a:p>
          <a:p>
            <a:pPr algn="just"/>
            <a:r>
              <a:rPr lang="tr-TR" sz="2400" dirty="0">
                <a:latin typeface="Times New Roman" panose="02020603050405020304" pitchFamily="18" charset="0"/>
                <a:cs typeface="Times New Roman" panose="02020603050405020304" pitchFamily="18" charset="0"/>
              </a:rPr>
              <a:t>Kenarları muntazam olmayan yaralar (parçalanmış, parçalı yaralar)</a:t>
            </a:r>
          </a:p>
          <a:p>
            <a:pPr algn="just"/>
            <a:r>
              <a:rPr lang="tr-TR" sz="2400" dirty="0">
                <a:latin typeface="Times New Roman" panose="02020603050405020304" pitchFamily="18" charset="0"/>
                <a:cs typeface="Times New Roman" panose="02020603050405020304" pitchFamily="18" charset="0"/>
              </a:rPr>
              <a:t>Derin yaralar </a:t>
            </a:r>
          </a:p>
          <a:p>
            <a:pPr algn="just"/>
            <a:r>
              <a:rPr lang="tr-TR" sz="2400" dirty="0">
                <a:latin typeface="Times New Roman" panose="02020603050405020304" pitchFamily="18" charset="0"/>
                <a:cs typeface="Times New Roman" panose="02020603050405020304" pitchFamily="18" charset="0"/>
              </a:rPr>
              <a:t>Ateşli silah yaraları</a:t>
            </a:r>
          </a:p>
          <a:p>
            <a:pPr algn="just"/>
            <a:r>
              <a:rPr lang="tr-TR" sz="2400" dirty="0">
                <a:latin typeface="Times New Roman" panose="02020603050405020304" pitchFamily="18" charset="0"/>
                <a:cs typeface="Times New Roman" panose="02020603050405020304" pitchFamily="18" charset="0"/>
              </a:rPr>
              <a:t>Isırma veya hayvan sokması ile oluşan yaralar.</a:t>
            </a:r>
          </a:p>
        </p:txBody>
      </p:sp>
      <p:pic>
        <p:nvPicPr>
          <p:cNvPr id="5" name="Resim 4"/>
          <p:cNvPicPr>
            <a:picLocks noChangeAspect="1"/>
          </p:cNvPicPr>
          <p:nvPr/>
        </p:nvPicPr>
        <p:blipFill>
          <a:blip r:embed="rId3" cstate="print"/>
          <a:stretch>
            <a:fillRect/>
          </a:stretch>
        </p:blipFill>
        <p:spPr>
          <a:xfrm>
            <a:off x="4189862" y="4045068"/>
            <a:ext cx="3457999" cy="2541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Resim 6"/>
          <p:cNvPicPr>
            <a:picLocks noChangeAspect="1"/>
          </p:cNvPicPr>
          <p:nvPr/>
        </p:nvPicPr>
        <p:blipFill>
          <a:blip r:embed="rId4" cstate="print"/>
          <a:stretch>
            <a:fillRect/>
          </a:stretch>
        </p:blipFill>
        <p:spPr>
          <a:xfrm>
            <a:off x="8229600" y="4045068"/>
            <a:ext cx="3398291" cy="2541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p:cNvSpPr txBox="1"/>
          <p:nvPr/>
        </p:nvSpPr>
        <p:spPr>
          <a:xfrm>
            <a:off x="259307" y="5636525"/>
            <a:ext cx="2388359" cy="954107"/>
          </a:xfrm>
          <a:prstGeom prst="rect">
            <a:avLst/>
          </a:prstGeom>
          <a:noFill/>
        </p:spPr>
        <p:txBody>
          <a:bodyPr wrap="square" rtlCol="0">
            <a:spAutoFit/>
          </a:bodyPr>
          <a:lstStyle/>
          <a:p>
            <a:pPr algn="just"/>
            <a:r>
              <a:rPr lang="tr-TR" sz="1400" dirty="0">
                <a:latin typeface="Times New Roman" panose="02020603050405020304" pitchFamily="18" charset="0"/>
                <a:cs typeface="Times New Roman" panose="02020603050405020304" pitchFamily="18" charset="0"/>
              </a:rPr>
              <a:t>Umur, Y.F. (2011). İlk yardım. https://dokumen.tips/documents/ilk-yardim-yusuf-fikret-umurpdf.html </a:t>
            </a:r>
          </a:p>
        </p:txBody>
      </p:sp>
    </p:spTree>
    <p:extLst>
      <p:ext uri="{BB962C8B-B14F-4D97-AF65-F5344CB8AC3E}">
        <p14:creationId xmlns="" xmlns:p14="http://schemas.microsoft.com/office/powerpoint/2010/main" val="3991054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2" name="Unvan 1"/>
          <p:cNvSpPr>
            <a:spLocks noGrp="1"/>
          </p:cNvSpPr>
          <p:nvPr>
            <p:ph type="title"/>
          </p:nvPr>
        </p:nvSpPr>
        <p:spPr>
          <a:xfrm>
            <a:off x="838200" y="365125"/>
            <a:ext cx="6896100" cy="1325563"/>
          </a:xfrm>
        </p:spPr>
        <p:txBody>
          <a:bodyPr>
            <a:normAutofit/>
          </a:bodyPr>
          <a:lstStyle/>
          <a:p>
            <a:r>
              <a:rPr lang="tr-TR" sz="4000" b="1" dirty="0">
                <a:solidFill>
                  <a:srgbClr val="FF0000"/>
                </a:solidFill>
                <a:latin typeface="Times New Roman" panose="02020603050405020304" pitchFamily="18" charset="0"/>
                <a:cs typeface="Times New Roman" panose="02020603050405020304" pitchFamily="18" charset="0"/>
              </a:rPr>
              <a:t>ÖNLEMEK İÇİN NE YAPABİLİRİM?</a:t>
            </a:r>
          </a:p>
        </p:txBody>
      </p:sp>
      <p:sp>
        <p:nvSpPr>
          <p:cNvPr id="3" name="İçerik Yer Tutucusu 2"/>
          <p:cNvSpPr>
            <a:spLocks noGrp="1"/>
          </p:cNvSpPr>
          <p:nvPr>
            <p:ph idx="1"/>
          </p:nvPr>
        </p:nvSpPr>
        <p:spPr/>
        <p:txBody>
          <a:bodyPr>
            <a:normAutofit/>
          </a:bodyPr>
          <a:lstStyle/>
          <a:p>
            <a:pPr algn="just"/>
            <a:r>
              <a:rPr lang="tr-TR" sz="2400" dirty="0">
                <a:latin typeface="Times New Roman" panose="02020603050405020304" pitchFamily="18" charset="0"/>
                <a:cs typeface="Times New Roman" panose="02020603050405020304" pitchFamily="18" charset="0"/>
              </a:rPr>
              <a:t>Kesici ev ve tamir aletlerini açıkta bulundurmayın</a:t>
            </a:r>
          </a:p>
          <a:p>
            <a:pPr algn="just"/>
            <a:endParaRPr lang="tr-TR" sz="2400" dirty="0">
              <a:latin typeface="Times New Roman" panose="02020603050405020304" pitchFamily="18" charset="0"/>
              <a:cs typeface="Times New Roman" panose="02020603050405020304" pitchFamily="18" charset="0"/>
            </a:endParaRPr>
          </a:p>
          <a:p>
            <a:pPr algn="just"/>
            <a:r>
              <a:rPr lang="tr-TR" sz="2400" dirty="0">
                <a:latin typeface="Times New Roman" panose="02020603050405020304" pitchFamily="18" charset="0"/>
                <a:cs typeface="Times New Roman" panose="02020603050405020304" pitchFamily="18" charset="0"/>
              </a:rPr>
              <a:t>Çocuklarınızın bu aletlerle oynamasına izin vermeyin</a:t>
            </a:r>
          </a:p>
          <a:p>
            <a:pPr algn="just"/>
            <a:endParaRPr lang="tr-TR" sz="2400" dirty="0">
              <a:latin typeface="Times New Roman" panose="02020603050405020304" pitchFamily="18" charset="0"/>
              <a:cs typeface="Times New Roman" panose="02020603050405020304" pitchFamily="18" charset="0"/>
            </a:endParaRPr>
          </a:p>
          <a:p>
            <a:pPr algn="just"/>
            <a:r>
              <a:rPr lang="tr-TR" sz="2400" dirty="0">
                <a:latin typeface="Times New Roman" panose="02020603050405020304" pitchFamily="18" charset="0"/>
                <a:cs typeface="Times New Roman" panose="02020603050405020304" pitchFamily="18" charset="0"/>
              </a:rPr>
              <a:t>Çatal bıçağı yüksekten düşebilecek bir şekilde ortada bırakmayın.</a:t>
            </a:r>
          </a:p>
          <a:p>
            <a:pPr algn="just"/>
            <a:endParaRPr lang="tr-TR" sz="2400" dirty="0">
              <a:latin typeface="Times New Roman" panose="02020603050405020304" pitchFamily="18" charset="0"/>
              <a:cs typeface="Times New Roman" panose="02020603050405020304" pitchFamily="18" charset="0"/>
            </a:endParaRPr>
          </a:p>
          <a:p>
            <a:pPr algn="just"/>
            <a:r>
              <a:rPr lang="tr-TR" sz="2400" dirty="0">
                <a:latin typeface="Times New Roman" panose="02020603050405020304" pitchFamily="18" charset="0"/>
                <a:cs typeface="Times New Roman" panose="02020603050405020304" pitchFamily="18" charset="0"/>
              </a:rPr>
              <a:t>Tıraş takımlarını çocukların ulaşamayacağı yerlere koyun</a:t>
            </a:r>
          </a:p>
          <a:p>
            <a:pPr algn="just"/>
            <a:endParaRPr lang="tr-TR" sz="2400" dirty="0">
              <a:latin typeface="Times New Roman" panose="02020603050405020304" pitchFamily="18" charset="0"/>
              <a:cs typeface="Times New Roman" panose="02020603050405020304" pitchFamily="18" charset="0"/>
            </a:endParaRPr>
          </a:p>
          <a:p>
            <a:pPr marL="0" indent="0" algn="just">
              <a:buNone/>
            </a:pPr>
            <a:endParaRPr lang="tr-TR" sz="1400" dirty="0">
              <a:latin typeface="Times New Roman" panose="02020603050405020304" pitchFamily="18" charset="0"/>
              <a:cs typeface="Times New Roman" panose="02020603050405020304" pitchFamily="18" charset="0"/>
            </a:endParaRPr>
          </a:p>
          <a:p>
            <a:pPr marL="0" indent="0" algn="just">
              <a:buNone/>
            </a:pPr>
            <a:r>
              <a:rPr lang="tr-TR" sz="1400" dirty="0">
                <a:latin typeface="Times New Roman" panose="02020603050405020304" pitchFamily="18" charset="0"/>
                <a:cs typeface="Times New Roman" panose="02020603050405020304" pitchFamily="18" charset="0"/>
              </a:rPr>
              <a:t>Kesici ve delici yaralanmalar. http://www.evimnet.50megs.com/hom/yardm/kscyardm.htm </a:t>
            </a:r>
          </a:p>
          <a:p>
            <a:pPr marL="0" indent="0" algn="just">
              <a:buNone/>
            </a:pPr>
            <a:endParaRPr lang="tr-TR" sz="2400" dirty="0">
              <a:latin typeface="Times New Roman" panose="02020603050405020304" pitchFamily="18" charset="0"/>
              <a:cs typeface="Times New Roman" panose="02020603050405020304" pitchFamily="18" charset="0"/>
            </a:endParaRPr>
          </a:p>
          <a:p>
            <a:pPr algn="just"/>
            <a:endParaRPr lang="tr-TR" sz="2400" dirty="0">
              <a:latin typeface="Times New Roman" panose="02020603050405020304" pitchFamily="18" charset="0"/>
              <a:cs typeface="Times New Roman" panose="02020603050405020304" pitchFamily="18" charset="0"/>
            </a:endParaRPr>
          </a:p>
          <a:p>
            <a:pPr marL="0" indent="0" algn="just">
              <a:buNone/>
            </a:pPr>
            <a:endParaRPr lang="tr-TR" sz="1400"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3" cstate="print"/>
          <a:stretch>
            <a:fillRect/>
          </a:stretch>
        </p:blipFill>
        <p:spPr>
          <a:xfrm>
            <a:off x="7984508" y="245660"/>
            <a:ext cx="3957283" cy="3183339"/>
          </a:xfrm>
          <a:prstGeom prst="rect">
            <a:avLst/>
          </a:prstGeom>
          <a:ln>
            <a:noFill/>
          </a:ln>
          <a:effectLst>
            <a:outerShdw blurRad="190500" algn="tl" rotWithShape="0">
              <a:srgbClr val="000000">
                <a:alpha val="70000"/>
              </a:srgbClr>
            </a:outerShdw>
          </a:effectLst>
        </p:spPr>
      </p:pic>
    </p:spTree>
    <p:extLst>
      <p:ext uri="{BB962C8B-B14F-4D97-AF65-F5344CB8AC3E}">
        <p14:creationId xmlns="" xmlns:p14="http://schemas.microsoft.com/office/powerpoint/2010/main" val="504470743"/>
      </p:ext>
    </p:extLst>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0" y="0"/>
            <a:ext cx="12191999" cy="6857999"/>
          </a:xfrm>
          <a:prstGeom prst="rect">
            <a:avLst/>
          </a:prstGeom>
        </p:spPr>
      </p:pic>
      <p:sp>
        <p:nvSpPr>
          <p:cNvPr id="3" name="İçerik Yer Tutucusu 2"/>
          <p:cNvSpPr>
            <a:spLocks noGrp="1"/>
          </p:cNvSpPr>
          <p:nvPr>
            <p:ph idx="1"/>
          </p:nvPr>
        </p:nvSpPr>
        <p:spPr>
          <a:xfrm>
            <a:off x="838200" y="532263"/>
            <a:ext cx="10515600" cy="5644700"/>
          </a:xfrm>
        </p:spPr>
        <p:txBody>
          <a:bodyPr/>
          <a:lstStyle/>
          <a:p>
            <a:pPr lvl="0" algn="just"/>
            <a:endParaRPr lang="tr-TR" sz="2400" dirty="0">
              <a:solidFill>
                <a:prstClr val="black"/>
              </a:solidFill>
              <a:latin typeface="Times New Roman" panose="02020603050405020304" pitchFamily="18" charset="0"/>
              <a:cs typeface="Times New Roman" panose="02020603050405020304" pitchFamily="18" charset="0"/>
            </a:endParaRPr>
          </a:p>
          <a:p>
            <a:pPr lvl="0" algn="just"/>
            <a:r>
              <a:rPr lang="tr-TR" sz="2400" dirty="0">
                <a:solidFill>
                  <a:prstClr val="black"/>
                </a:solidFill>
                <a:latin typeface="Times New Roman" panose="02020603050405020304" pitchFamily="18" charset="0"/>
                <a:cs typeface="Times New Roman" panose="02020603050405020304" pitchFamily="18" charset="0"/>
              </a:rPr>
              <a:t>Ateşli silahları kilit altında tutun ve anahtarını üstünüzde taşıyın.</a:t>
            </a:r>
          </a:p>
          <a:p>
            <a:pPr lvl="0" algn="just"/>
            <a:endParaRPr lang="tr-TR" sz="2400" dirty="0">
              <a:solidFill>
                <a:prstClr val="black"/>
              </a:solidFill>
              <a:latin typeface="Times New Roman" panose="02020603050405020304" pitchFamily="18" charset="0"/>
              <a:cs typeface="Times New Roman" panose="02020603050405020304" pitchFamily="18" charset="0"/>
            </a:endParaRPr>
          </a:p>
          <a:p>
            <a:pPr lvl="0" algn="just"/>
            <a:r>
              <a:rPr lang="tr-TR" sz="2400" dirty="0">
                <a:solidFill>
                  <a:prstClr val="black"/>
                </a:solidFill>
                <a:latin typeface="Times New Roman" panose="02020603050405020304" pitchFamily="18" charset="0"/>
                <a:cs typeface="Times New Roman" panose="02020603050405020304" pitchFamily="18" charset="0"/>
              </a:rPr>
              <a:t>Evde asla dolu silah bulundurmayın.</a:t>
            </a:r>
          </a:p>
          <a:p>
            <a:pPr lvl="0" algn="just"/>
            <a:endParaRPr lang="tr-TR" sz="2400" dirty="0">
              <a:solidFill>
                <a:prstClr val="black"/>
              </a:solidFill>
              <a:latin typeface="Times New Roman" panose="02020603050405020304" pitchFamily="18" charset="0"/>
              <a:cs typeface="Times New Roman" panose="02020603050405020304" pitchFamily="18" charset="0"/>
            </a:endParaRPr>
          </a:p>
          <a:p>
            <a:pPr lvl="0" algn="just"/>
            <a:r>
              <a:rPr lang="tr-TR" sz="2400" dirty="0">
                <a:solidFill>
                  <a:prstClr val="black"/>
                </a:solidFill>
                <a:latin typeface="Times New Roman" panose="02020603050405020304" pitchFamily="18" charset="0"/>
                <a:cs typeface="Times New Roman" panose="02020603050405020304" pitchFamily="18" charset="0"/>
              </a:rPr>
              <a:t>Çivi, bıçak, jilet, elektrikli hobi aletleri, kırılgan cam eşya gibi nesneleri ortadan kaldırın.</a:t>
            </a:r>
          </a:p>
          <a:p>
            <a:endParaRPr lang="tr-TR" dirty="0"/>
          </a:p>
          <a:p>
            <a:endParaRPr lang="tr-TR" dirty="0"/>
          </a:p>
        </p:txBody>
      </p:sp>
      <p:pic>
        <p:nvPicPr>
          <p:cNvPr id="5" name="Resim 4"/>
          <p:cNvPicPr>
            <a:picLocks noChangeAspect="1"/>
          </p:cNvPicPr>
          <p:nvPr/>
        </p:nvPicPr>
        <p:blipFill>
          <a:blip r:embed="rId3" cstate="print"/>
          <a:stretch>
            <a:fillRect/>
          </a:stretch>
        </p:blipFill>
        <p:spPr>
          <a:xfrm>
            <a:off x="3414001" y="3562067"/>
            <a:ext cx="4761008" cy="3147160"/>
          </a:xfrm>
          <a:prstGeom prst="rect">
            <a:avLst/>
          </a:prstGeom>
        </p:spPr>
      </p:pic>
      <p:sp>
        <p:nvSpPr>
          <p:cNvPr id="7" name="Metin kutusu 6"/>
          <p:cNvSpPr txBox="1"/>
          <p:nvPr/>
        </p:nvSpPr>
        <p:spPr>
          <a:xfrm>
            <a:off x="8366078" y="5759355"/>
            <a:ext cx="3357349" cy="738664"/>
          </a:xfrm>
          <a:prstGeom prst="rect">
            <a:avLst/>
          </a:prstGeom>
          <a:noFill/>
        </p:spPr>
        <p:txBody>
          <a:bodyPr wrap="square" rtlCol="0">
            <a:spAutoFit/>
          </a:bodyPr>
          <a:lstStyle/>
          <a:p>
            <a:pPr algn="just"/>
            <a:r>
              <a:rPr lang="tr-TR" sz="1400" dirty="0">
                <a:latin typeface="Times New Roman" panose="02020603050405020304" pitchFamily="18" charset="0"/>
                <a:cs typeface="Times New Roman" panose="02020603050405020304" pitchFamily="18" charset="0"/>
              </a:rPr>
              <a:t>Kesici ve delici yaralanmalar. http://www.evimnet.50megs.com/hom/yardm/kscyardm.htm </a:t>
            </a:r>
          </a:p>
        </p:txBody>
      </p:sp>
    </p:spTree>
    <p:extLst>
      <p:ext uri="{BB962C8B-B14F-4D97-AF65-F5344CB8AC3E}">
        <p14:creationId xmlns="" xmlns:p14="http://schemas.microsoft.com/office/powerpoint/2010/main" val="2682800148"/>
      </p:ext>
    </p:extLst>
  </p:cSld>
  <p:clrMapOvr>
    <a:masterClrMapping/>
  </p:clrMapOvr>
  <p:transition>
    <p:push dir="d"/>
  </p:transition>
  <p:timing>
    <p:tnLst>
      <p:par>
        <p:cTn id="1" dur="indefinite" restart="never" nodeType="tmRoot"/>
      </p:par>
    </p:tnLst>
  </p:timing>
</p:sld>
</file>

<file path=ppt/theme/theme1.xml><?xml version="1.0" encoding="utf-8"?>
<a:theme xmlns:a="http://schemas.openxmlformats.org/drawingml/2006/main" name="Office Teması">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705</TotalTime>
  <Words>2625</Words>
  <Application>Microsoft Office PowerPoint</Application>
  <PresentationFormat>Özel</PresentationFormat>
  <Paragraphs>341</Paragraphs>
  <Slides>53</Slides>
  <Notes>1</Notes>
  <HiddenSlides>0</HiddenSlides>
  <MMClips>1</MMClips>
  <ScaleCrop>false</ScaleCrop>
  <HeadingPairs>
    <vt:vector size="4" baseType="variant">
      <vt:variant>
        <vt:lpstr>Tema</vt:lpstr>
      </vt:variant>
      <vt:variant>
        <vt:i4>1</vt:i4>
      </vt:variant>
      <vt:variant>
        <vt:lpstr>Slayt Başlıkları</vt:lpstr>
      </vt:variant>
      <vt:variant>
        <vt:i4>53</vt:i4>
      </vt:variant>
    </vt:vector>
  </HeadingPairs>
  <TitlesOfParts>
    <vt:vector size="54" baseType="lpstr">
      <vt:lpstr>Office Teması</vt:lpstr>
      <vt:lpstr>EV KAZALARI</vt:lpstr>
      <vt:lpstr>             BİLİYOR MUYDUNUZ?</vt:lpstr>
      <vt:lpstr>ETKİLEYEN FAKTÖRLER:</vt:lpstr>
      <vt:lpstr>EN ÇOK GÖRÜLEN EV KAZALARI:</vt:lpstr>
      <vt:lpstr>          KESİCİ ALET YARALANMALARI</vt:lpstr>
      <vt:lpstr>Slayt 6</vt:lpstr>
      <vt:lpstr>Slayt 7</vt:lpstr>
      <vt:lpstr>ÖNLEMEK İÇİN NE YAPABİLİRİM?</vt:lpstr>
      <vt:lpstr>Slayt 9</vt:lpstr>
      <vt:lpstr>KESİCİ  ALET  YARALANMALARINDA                      İLK  YARDIM</vt:lpstr>
      <vt:lpstr>Slayt 11</vt:lpstr>
      <vt:lpstr>Slayt 12</vt:lpstr>
      <vt:lpstr>DELİCİ GÖĞÜS YARALANMALARINDA İLK YARDIM</vt:lpstr>
      <vt:lpstr>Slayt 14</vt:lpstr>
      <vt:lpstr>DELİCİ KARIN YARALANMALARI</vt:lpstr>
      <vt:lpstr>PARMAK VE KÜÇÜK ORGAN KOPMALARINDA:</vt:lpstr>
      <vt:lpstr>YANMALAR</vt:lpstr>
      <vt:lpstr>Slayt 18</vt:lpstr>
      <vt:lpstr>Slayt 19</vt:lpstr>
      <vt:lpstr>Slayt 20</vt:lpstr>
      <vt:lpstr>Çocuklar için alınması gereken önlemler</vt:lpstr>
      <vt:lpstr>Slayt 22</vt:lpstr>
      <vt:lpstr>Slayt 23</vt:lpstr>
      <vt:lpstr>YANMADA İLK YARDIM</vt:lpstr>
      <vt:lpstr>Slayt 25</vt:lpstr>
      <vt:lpstr>Slayt 26</vt:lpstr>
      <vt:lpstr>Slayt 27</vt:lpstr>
      <vt:lpstr>Slayt 28</vt:lpstr>
      <vt:lpstr>ZEHİRLENMELER</vt:lpstr>
      <vt:lpstr>ÇOCUKLUK ÇAĞI ZEHİRLENMELERİNİN NEDENLERİ NELERDİR? </vt:lpstr>
      <vt:lpstr>ÇOCUKLARDA ZEHİRLENME BELİRTİLERİ NELERDİR?</vt:lpstr>
      <vt:lpstr>ÖNLEMEK İÇİN NE YAPABİLİRİM?</vt:lpstr>
      <vt:lpstr>Slayt 33</vt:lpstr>
      <vt:lpstr>ZEHİRLENMELERDE İLKYARDIM</vt:lpstr>
      <vt:lpstr>Slayt 35</vt:lpstr>
      <vt:lpstr>Slayt 36</vt:lpstr>
      <vt:lpstr>BOĞULMALAR</vt:lpstr>
      <vt:lpstr>Slayt 38</vt:lpstr>
      <vt:lpstr>Slayt 39</vt:lpstr>
      <vt:lpstr>Slayt 40</vt:lpstr>
      <vt:lpstr>Slayt 41</vt:lpstr>
      <vt:lpstr>Alınması Gereken Önlemler</vt:lpstr>
      <vt:lpstr>Slayt 43</vt:lpstr>
      <vt:lpstr>Slayt 44</vt:lpstr>
      <vt:lpstr>BOĞULMADA İLK YARDIM</vt:lpstr>
      <vt:lpstr>Slayt 46</vt:lpstr>
      <vt:lpstr>Slayt 47</vt:lpstr>
      <vt:lpstr>HEİMLİCH MANEVRASI</vt:lpstr>
      <vt:lpstr>TAKILARAK  YA DA KAYARAK DÜŞME VE ÇARPMALAR</vt:lpstr>
      <vt:lpstr>NASIL ÖNLEM  ALIRIZ?</vt:lpstr>
      <vt:lpstr>DÜŞME VE ÇARPMA SONRASI NASIL MÜDAHALE EDERİZ?</vt:lpstr>
      <vt:lpstr>SONUÇ OLARAK ;</vt:lpstr>
      <vt:lpstr>KAYNAKÇA:</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 KAZALARI</dc:title>
  <dc:creator>Windows Kullanıcısı</dc:creator>
  <cp:lastModifiedBy>handa</cp:lastModifiedBy>
  <cp:revision>51</cp:revision>
  <dcterms:created xsi:type="dcterms:W3CDTF">2022-04-22T10:58:42Z</dcterms:created>
  <dcterms:modified xsi:type="dcterms:W3CDTF">2022-04-23T16:04:30Z</dcterms:modified>
</cp:coreProperties>
</file>